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3"/>
    <p:sldId id="257" r:id="rId74"/>
    <p:sldId id="258" r:id="rId75"/>
    <p:sldId id="259" r:id="rId76"/>
    <p:sldId id="260" r:id="rId77"/>
    <p:sldId id="261" r:id="rId78"/>
    <p:sldId id="262" r:id="rId79"/>
    <p:sldId id="263" r:id="rId80"/>
    <p:sldId id="264" r:id="rId81"/>
    <p:sldId id="265" r:id="rId82"/>
    <p:sldId id="266" r:id="rId83"/>
    <p:sldId id="267" r:id="rId84"/>
    <p:sldId id="268" r:id="rId85"/>
    <p:sldId id="269" r:id="rId86"/>
    <p:sldId id="270" r:id="rId87"/>
    <p:sldId id="271" r:id="rId88"/>
    <p:sldId id="272" r:id="rId89"/>
    <p:sldId id="273" r:id="rId90"/>
    <p:sldId id="274" r:id="rId91"/>
    <p:sldId id="275" r:id="rId92"/>
    <p:sldId id="276" r:id="rId93"/>
    <p:sldId id="277" r:id="rId94"/>
    <p:sldId id="278" r:id="rId95"/>
    <p:sldId id="279" r:id="rId96"/>
    <p:sldId id="280" r:id="rId97"/>
    <p:sldId id="281" r:id="rId98"/>
    <p:sldId id="282" r:id="rId99"/>
    <p:sldId id="283" r:id="rId100"/>
    <p:sldId id="284" r:id="rId101"/>
    <p:sldId id="285" r:id="rId102"/>
    <p:sldId id="286" r:id="rId103"/>
    <p:sldId id="287" r:id="rId104"/>
    <p:sldId id="288" r:id="rId105"/>
    <p:sldId id="289" r:id="rId106"/>
    <p:sldId id="290" r:id="rId107"/>
    <p:sldId id="291" r:id="rId108"/>
    <p:sldId id="292" r:id="rId109"/>
    <p:sldId id="293" r:id="rId110"/>
    <p:sldId id="294" r:id="rId111"/>
    <p:sldId id="295" r:id="rId112"/>
    <p:sldId id="296" r:id="rId113"/>
    <p:sldId id="297" r:id="rId114"/>
    <p:sldId id="298" r:id="rId115"/>
    <p:sldId id="299" r:id="rId116"/>
    <p:sldId id="300" r:id="rId117"/>
    <p:sldId id="301" r:id="rId118"/>
    <p:sldId id="302" r:id="rId119"/>
    <p:sldId id="303" r:id="rId120"/>
    <p:sldId id="304" r:id="rId121"/>
    <p:sldId id="305" r:id="rId122"/>
    <p:sldId id="306" r:id="rId123"/>
    <p:sldId id="307" r:id="rId124"/>
    <p:sldId id="308" r:id="rId125"/>
    <p:sldId id="309" r:id="rId126"/>
    <p:sldId id="310" r:id="rId127"/>
    <p:sldId id="311" r:id="rId128"/>
    <p:sldId id="312" r:id="rId129"/>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Open Sans Extra Bold" charset="1" panose="020B0906030804020204"/>
      <p:regular r:id="rId12"/>
    </p:embeddedFont>
    <p:embeddedFont>
      <p:font typeface="Open Sans Extra Bold Italics" charset="1" panose="020B0906030804020204"/>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Arial" charset="1" panose="020B0502020202020204"/>
      <p:regular r:id="rId23"/>
    </p:embeddedFont>
    <p:embeddedFont>
      <p:font typeface="Arial Bold" charset="1" panose="020B0802020202020204"/>
      <p:regular r:id="rId24"/>
    </p:embeddedFont>
    <p:embeddedFont>
      <p:font typeface="Arial Italics" charset="1" panose="020B0502020202090204"/>
      <p:regular r:id="rId25"/>
    </p:embeddedFont>
    <p:embeddedFont>
      <p:font typeface="Arial Bold Italics" charset="1" panose="020B0802020202090204"/>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Italics" charset="1" panose="00000500000000000000"/>
      <p:regular r:id="rId29"/>
    </p:embeddedFont>
    <p:embeddedFont>
      <p:font typeface="Poppins Bold Italics" charset="1" panose="00000800000000000000"/>
      <p:regular r:id="rId30"/>
    </p:embeddedFont>
    <p:embeddedFont>
      <p:font typeface="Poppins Thin" charset="1" panose="00000300000000000000"/>
      <p:regular r:id="rId31"/>
    </p:embeddedFont>
    <p:embeddedFont>
      <p:font typeface="Poppins Thin Italics" charset="1" panose="00000300000000000000"/>
      <p:regular r:id="rId32"/>
    </p:embeddedFont>
    <p:embeddedFont>
      <p:font typeface="Poppins Extra-Light" charset="1" panose="00000300000000000000"/>
      <p:regular r:id="rId33"/>
    </p:embeddedFont>
    <p:embeddedFont>
      <p:font typeface="Poppins Extra-Light Italics" charset="1" panose="00000300000000000000"/>
      <p:regular r:id="rId34"/>
    </p:embeddedFont>
    <p:embeddedFont>
      <p:font typeface="Poppins Light" charset="1" panose="00000400000000000000"/>
      <p:regular r:id="rId35"/>
    </p:embeddedFont>
    <p:embeddedFont>
      <p:font typeface="Poppins Light Italics" charset="1" panose="00000400000000000000"/>
      <p:regular r:id="rId36"/>
    </p:embeddedFont>
    <p:embeddedFont>
      <p:font typeface="Poppins Medium" charset="1" panose="00000600000000000000"/>
      <p:regular r:id="rId37"/>
    </p:embeddedFont>
    <p:embeddedFont>
      <p:font typeface="Poppins Medium Italics" charset="1" panose="00000600000000000000"/>
      <p:regular r:id="rId38"/>
    </p:embeddedFont>
    <p:embeddedFont>
      <p:font typeface="Poppins Semi-Bold" charset="1" panose="00000700000000000000"/>
      <p:regular r:id="rId39"/>
    </p:embeddedFont>
    <p:embeddedFont>
      <p:font typeface="Poppins Semi-Bold Italics" charset="1" panose="00000700000000000000"/>
      <p:regular r:id="rId40"/>
    </p:embeddedFont>
    <p:embeddedFont>
      <p:font typeface="Poppins Ultra-Bold" charset="1" panose="00000900000000000000"/>
      <p:regular r:id="rId41"/>
    </p:embeddedFont>
    <p:embeddedFont>
      <p:font typeface="Poppins Ultra-Bold Italics" charset="1" panose="00000900000000000000"/>
      <p:regular r:id="rId42"/>
    </p:embeddedFont>
    <p:embeddedFont>
      <p:font typeface="Poppins Heavy" charset="1" panose="00000A00000000000000"/>
      <p:regular r:id="rId43"/>
    </p:embeddedFont>
    <p:embeddedFont>
      <p:font typeface="Poppins Heavy Italics" charset="1" panose="00000A00000000000000"/>
      <p:regular r:id="rId44"/>
    </p:embeddedFont>
    <p:embeddedFont>
      <p:font typeface="Cooper Hewitt" charset="1" panose="00000000000000000000"/>
      <p:regular r:id="rId45"/>
    </p:embeddedFont>
    <p:embeddedFont>
      <p:font typeface="Cooper Hewitt Bold" charset="1" panose="00000000000000000000"/>
      <p:regular r:id="rId46"/>
    </p:embeddedFont>
    <p:embeddedFont>
      <p:font typeface="Cooper Hewitt Italics" charset="1" panose="00000000000000000000"/>
      <p:regular r:id="rId47"/>
    </p:embeddedFont>
    <p:embeddedFont>
      <p:font typeface="Cooper Hewitt Bold Italics" charset="1" panose="00000000000000000000"/>
      <p:regular r:id="rId48"/>
    </p:embeddedFont>
    <p:embeddedFont>
      <p:font typeface="Cooper Hewitt Thin" charset="1" panose="00000000000000000000"/>
      <p:regular r:id="rId49"/>
    </p:embeddedFont>
    <p:embeddedFont>
      <p:font typeface="Cooper Hewitt Thin Italics" charset="1" panose="00000000000000000000"/>
      <p:regular r:id="rId50"/>
    </p:embeddedFont>
    <p:embeddedFont>
      <p:font typeface="Cooper Hewitt Light" charset="1" panose="00000000000000000000"/>
      <p:regular r:id="rId51"/>
    </p:embeddedFont>
    <p:embeddedFont>
      <p:font typeface="Cooper Hewitt Light Italics" charset="1" panose="00000000000000000000"/>
      <p:regular r:id="rId52"/>
    </p:embeddedFont>
    <p:embeddedFont>
      <p:font typeface="Cooper Hewitt Heavy" charset="1" panose="00000000000000000000"/>
      <p:regular r:id="rId53"/>
    </p:embeddedFont>
    <p:embeddedFont>
      <p:font typeface="Cooper Hewitt Heavy Italics" charset="1" panose="00000000000000000000"/>
      <p:regular r:id="rId54"/>
    </p:embeddedFont>
    <p:embeddedFont>
      <p:font typeface="Montserrat" charset="1" panose="00000500000000000000"/>
      <p:regular r:id="rId55"/>
    </p:embeddedFont>
    <p:embeddedFont>
      <p:font typeface="Montserrat Bold" charset="1" panose="00000800000000000000"/>
      <p:regular r:id="rId56"/>
    </p:embeddedFont>
    <p:embeddedFont>
      <p:font typeface="Montserrat Italics" charset="1" panose="00000500000000000000"/>
      <p:regular r:id="rId57"/>
    </p:embeddedFont>
    <p:embeddedFont>
      <p:font typeface="Montserrat Bold Italics" charset="1" panose="00000800000000000000"/>
      <p:regular r:id="rId58"/>
    </p:embeddedFont>
    <p:embeddedFont>
      <p:font typeface="Montserrat Thin" charset="1" panose="00000300000000000000"/>
      <p:regular r:id="rId59"/>
    </p:embeddedFont>
    <p:embeddedFont>
      <p:font typeface="Montserrat Thin Italics" charset="1" panose="00000300000000000000"/>
      <p:regular r:id="rId60"/>
    </p:embeddedFont>
    <p:embeddedFont>
      <p:font typeface="Montserrat Extra-Light" charset="1" panose="00000300000000000000"/>
      <p:regular r:id="rId61"/>
    </p:embeddedFont>
    <p:embeddedFont>
      <p:font typeface="Montserrat Extra-Light Italics" charset="1" panose="00000300000000000000"/>
      <p:regular r:id="rId62"/>
    </p:embeddedFont>
    <p:embeddedFont>
      <p:font typeface="Montserrat Light" charset="1" panose="00000400000000000000"/>
      <p:regular r:id="rId63"/>
    </p:embeddedFont>
    <p:embeddedFont>
      <p:font typeface="Montserrat Light Italics" charset="1" panose="00000400000000000000"/>
      <p:regular r:id="rId64"/>
    </p:embeddedFont>
    <p:embeddedFont>
      <p:font typeface="Montserrat Medium" charset="1" panose="00000600000000000000"/>
      <p:regular r:id="rId65"/>
    </p:embeddedFont>
    <p:embeddedFont>
      <p:font typeface="Montserrat Medium Italics" charset="1" panose="00000600000000000000"/>
      <p:regular r:id="rId66"/>
    </p:embeddedFont>
    <p:embeddedFont>
      <p:font typeface="Montserrat Semi-Bold" charset="1" panose="00000700000000000000"/>
      <p:regular r:id="rId67"/>
    </p:embeddedFont>
    <p:embeddedFont>
      <p:font typeface="Montserrat Semi-Bold Italics" charset="1" panose="00000700000000000000"/>
      <p:regular r:id="rId68"/>
    </p:embeddedFont>
    <p:embeddedFont>
      <p:font typeface="Montserrat Ultra-Bold" charset="1" panose="00000900000000000000"/>
      <p:regular r:id="rId69"/>
    </p:embeddedFont>
    <p:embeddedFont>
      <p:font typeface="Montserrat Ultra-Bold Italics" charset="1" panose="00000900000000000000"/>
      <p:regular r:id="rId70"/>
    </p:embeddedFont>
    <p:embeddedFont>
      <p:font typeface="Montserrat Heavy" charset="1" panose="00000A00000000000000"/>
      <p:regular r:id="rId71"/>
    </p:embeddedFont>
    <p:embeddedFont>
      <p:font typeface="Montserrat Heavy Italics" charset="1" panose="00000A0000000000000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28.xml" Type="http://schemas.openxmlformats.org/officeDocument/2006/relationships/slide"/><Relationship Id="rId101" Target="slides/slide29.xml" Type="http://schemas.openxmlformats.org/officeDocument/2006/relationships/slide"/><Relationship Id="rId102" Target="slides/slide30.xml" Type="http://schemas.openxmlformats.org/officeDocument/2006/relationships/slide"/><Relationship Id="rId103" Target="slides/slide31.xml" Type="http://schemas.openxmlformats.org/officeDocument/2006/relationships/slide"/><Relationship Id="rId104" Target="slides/slide32.xml" Type="http://schemas.openxmlformats.org/officeDocument/2006/relationships/slide"/><Relationship Id="rId105" Target="slides/slide33.xml" Type="http://schemas.openxmlformats.org/officeDocument/2006/relationships/slide"/><Relationship Id="rId106" Target="slides/slide34.xml" Type="http://schemas.openxmlformats.org/officeDocument/2006/relationships/slide"/><Relationship Id="rId107" Target="slides/slide35.xml" Type="http://schemas.openxmlformats.org/officeDocument/2006/relationships/slide"/><Relationship Id="rId108" Target="slides/slide36.xml" Type="http://schemas.openxmlformats.org/officeDocument/2006/relationships/slide"/><Relationship Id="rId109" Target="slides/slide37.xml" Type="http://schemas.openxmlformats.org/officeDocument/2006/relationships/slide"/><Relationship Id="rId11" Target="fonts/font11.fntdata" Type="http://schemas.openxmlformats.org/officeDocument/2006/relationships/font"/><Relationship Id="rId110" Target="slides/slide38.xml" Type="http://schemas.openxmlformats.org/officeDocument/2006/relationships/slide"/><Relationship Id="rId111" Target="slides/slide39.xml" Type="http://schemas.openxmlformats.org/officeDocument/2006/relationships/slide"/><Relationship Id="rId112" Target="slides/slide40.xml" Type="http://schemas.openxmlformats.org/officeDocument/2006/relationships/slide"/><Relationship Id="rId113" Target="slides/slide41.xml" Type="http://schemas.openxmlformats.org/officeDocument/2006/relationships/slide"/><Relationship Id="rId114" Target="slides/slide42.xml" Type="http://schemas.openxmlformats.org/officeDocument/2006/relationships/slide"/><Relationship Id="rId115" Target="slides/slide43.xml" Type="http://schemas.openxmlformats.org/officeDocument/2006/relationships/slide"/><Relationship Id="rId116" Target="slides/slide44.xml" Type="http://schemas.openxmlformats.org/officeDocument/2006/relationships/slide"/><Relationship Id="rId117" Target="slides/slide45.xml" Type="http://schemas.openxmlformats.org/officeDocument/2006/relationships/slide"/><Relationship Id="rId118" Target="slides/slide46.xml" Type="http://schemas.openxmlformats.org/officeDocument/2006/relationships/slide"/><Relationship Id="rId119" Target="slides/slide47.xml" Type="http://schemas.openxmlformats.org/officeDocument/2006/relationships/slide"/><Relationship Id="rId12" Target="fonts/font12.fntdata" Type="http://schemas.openxmlformats.org/officeDocument/2006/relationships/font"/><Relationship Id="rId120" Target="slides/slide48.xml" Type="http://schemas.openxmlformats.org/officeDocument/2006/relationships/slide"/><Relationship Id="rId121" Target="slides/slide49.xml" Type="http://schemas.openxmlformats.org/officeDocument/2006/relationships/slide"/><Relationship Id="rId122" Target="slides/slide50.xml" Type="http://schemas.openxmlformats.org/officeDocument/2006/relationships/slide"/><Relationship Id="rId123" Target="slides/slide51.xml" Type="http://schemas.openxmlformats.org/officeDocument/2006/relationships/slide"/><Relationship Id="rId124" Target="slides/slide52.xml" Type="http://schemas.openxmlformats.org/officeDocument/2006/relationships/slide"/><Relationship Id="rId125" Target="slides/slide53.xml" Type="http://schemas.openxmlformats.org/officeDocument/2006/relationships/slide"/><Relationship Id="rId126" Target="slides/slide54.xml" Type="http://schemas.openxmlformats.org/officeDocument/2006/relationships/slide"/><Relationship Id="rId127" Target="slides/slide55.xml" Type="http://schemas.openxmlformats.org/officeDocument/2006/relationships/slide"/><Relationship Id="rId128" Target="slides/slide56.xml" Type="http://schemas.openxmlformats.org/officeDocument/2006/relationships/slide"/><Relationship Id="rId129" Target="slides/slide5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slides/slide1.xml" Type="http://schemas.openxmlformats.org/officeDocument/2006/relationships/slide"/><Relationship Id="rId74" Target="slides/slide2.xml" Type="http://schemas.openxmlformats.org/officeDocument/2006/relationships/slide"/><Relationship Id="rId75" Target="slides/slide3.xml" Type="http://schemas.openxmlformats.org/officeDocument/2006/relationships/slide"/><Relationship Id="rId76" Target="slides/slide4.xml" Type="http://schemas.openxmlformats.org/officeDocument/2006/relationships/slide"/><Relationship Id="rId77" Target="slides/slide5.xml" Type="http://schemas.openxmlformats.org/officeDocument/2006/relationships/slide"/><Relationship Id="rId78" Target="slides/slide6.xml" Type="http://schemas.openxmlformats.org/officeDocument/2006/relationships/slide"/><Relationship Id="rId79" Target="slides/slide7.xml" Type="http://schemas.openxmlformats.org/officeDocument/2006/relationships/slide"/><Relationship Id="rId8" Target="fonts/font8.fntdata" Type="http://schemas.openxmlformats.org/officeDocument/2006/relationships/font"/><Relationship Id="rId80" Target="slides/slide8.xml" Type="http://schemas.openxmlformats.org/officeDocument/2006/relationships/slide"/><Relationship Id="rId81" Target="slides/slide9.xml" Type="http://schemas.openxmlformats.org/officeDocument/2006/relationships/slide"/><Relationship Id="rId82" Target="slides/slide10.xml" Type="http://schemas.openxmlformats.org/officeDocument/2006/relationships/slide"/><Relationship Id="rId83" Target="slides/slide11.xml" Type="http://schemas.openxmlformats.org/officeDocument/2006/relationships/slide"/><Relationship Id="rId84" Target="slides/slide12.xml" Type="http://schemas.openxmlformats.org/officeDocument/2006/relationships/slide"/><Relationship Id="rId85" Target="slides/slide13.xml" Type="http://schemas.openxmlformats.org/officeDocument/2006/relationships/slide"/><Relationship Id="rId86" Target="slides/slide14.xml" Type="http://schemas.openxmlformats.org/officeDocument/2006/relationships/slide"/><Relationship Id="rId87" Target="slides/slide15.xml" Type="http://schemas.openxmlformats.org/officeDocument/2006/relationships/slide"/><Relationship Id="rId88" Target="slides/slide16.xml" Type="http://schemas.openxmlformats.org/officeDocument/2006/relationships/slide"/><Relationship Id="rId89" Target="slides/slide17.xml" Type="http://schemas.openxmlformats.org/officeDocument/2006/relationships/slide"/><Relationship Id="rId9" Target="fonts/font9.fntdata" Type="http://schemas.openxmlformats.org/officeDocument/2006/relationships/font"/><Relationship Id="rId90" Target="slides/slide18.xml" Type="http://schemas.openxmlformats.org/officeDocument/2006/relationships/slide"/><Relationship Id="rId91" Target="slides/slide19.xml" Type="http://schemas.openxmlformats.org/officeDocument/2006/relationships/slide"/><Relationship Id="rId92" Target="slides/slide20.xml" Type="http://schemas.openxmlformats.org/officeDocument/2006/relationships/slide"/><Relationship Id="rId93" Target="slides/slide21.xml" Type="http://schemas.openxmlformats.org/officeDocument/2006/relationships/slide"/><Relationship Id="rId94" Target="slides/slide22.xml" Type="http://schemas.openxmlformats.org/officeDocument/2006/relationships/slide"/><Relationship Id="rId95" Target="slides/slide23.xml" Type="http://schemas.openxmlformats.org/officeDocument/2006/relationships/slide"/><Relationship Id="rId96" Target="slides/slide24.xml" Type="http://schemas.openxmlformats.org/officeDocument/2006/relationships/slide"/><Relationship Id="rId97" Target="slides/slide25.xml" Type="http://schemas.openxmlformats.org/officeDocument/2006/relationships/slide"/><Relationship Id="rId98" Target="slides/slide26.xml" Type="http://schemas.openxmlformats.org/officeDocument/2006/relationships/slide"/><Relationship Id="rId99" Target="slides/slide27.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https://www.guru99.com/fr/dimensional-model-data-warehouse.html"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2.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2.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2.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2.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2.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4.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5.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6.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8.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6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70.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7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72.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png" Type="http://schemas.openxmlformats.org/officeDocument/2006/relationships/image"/><Relationship Id="rId6" Target="../media/image42.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73.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12.jpe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https://www.guru99.com/fr/best-etl-tools.html"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https://www.guru99.com/fr/ms-sql-server-tutorial.html"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6950605" y="-85725"/>
            <a:ext cx="11337395" cy="12754570"/>
            <a:chOff x="0" y="0"/>
            <a:chExt cx="15116527" cy="17006093"/>
          </a:xfrm>
        </p:grpSpPr>
        <p:sp>
          <p:nvSpPr>
            <p:cNvPr name="Freeform 3" id="3"/>
            <p:cNvSpPr/>
            <p:nvPr/>
          </p:nvSpPr>
          <p:spPr>
            <a:xfrm flipH="false" flipV="false" rot="0">
              <a:off x="0" y="0"/>
              <a:ext cx="15116556" cy="17006063"/>
            </a:xfrm>
            <a:custGeom>
              <a:avLst/>
              <a:gdLst/>
              <a:ahLst/>
              <a:cxnLst/>
              <a:rect r="r" b="b" t="t" l="l"/>
              <a:pathLst>
                <a:path h="17006063" w="15116556">
                  <a:moveTo>
                    <a:pt x="15116556" y="0"/>
                  </a:moveTo>
                  <a:lnTo>
                    <a:pt x="15116556" y="17006063"/>
                  </a:lnTo>
                  <a:cubicBezTo>
                    <a:pt x="10077704" y="11337417"/>
                    <a:pt x="5038852" y="5668645"/>
                    <a:pt x="0" y="0"/>
                  </a:cubicBezTo>
                  <a:lnTo>
                    <a:pt x="15116556" y="0"/>
                  </a:lnTo>
                  <a:close/>
                </a:path>
              </a:pathLst>
            </a:custGeom>
            <a:solidFill>
              <a:srgbClr val="A3D376"/>
            </a:solidFill>
          </p:spPr>
        </p:sp>
      </p:grpSp>
      <p:grpSp>
        <p:nvGrpSpPr>
          <p:cNvPr name="Group 4" id="4"/>
          <p:cNvGrpSpPr/>
          <p:nvPr/>
        </p:nvGrpSpPr>
        <p:grpSpPr>
          <a:xfrm rot="0">
            <a:off x="6950605" y="-85725"/>
            <a:ext cx="11337395" cy="12754570"/>
            <a:chOff x="0" y="0"/>
            <a:chExt cx="15116527" cy="17006093"/>
          </a:xfrm>
        </p:grpSpPr>
        <p:sp>
          <p:nvSpPr>
            <p:cNvPr name="Freeform 5" id="5"/>
            <p:cNvSpPr/>
            <p:nvPr/>
          </p:nvSpPr>
          <p:spPr>
            <a:xfrm flipH="false" flipV="false" rot="0">
              <a:off x="0" y="0"/>
              <a:ext cx="15116556" cy="17006063"/>
            </a:xfrm>
            <a:custGeom>
              <a:avLst/>
              <a:gdLst/>
              <a:ahLst/>
              <a:cxnLst/>
              <a:rect r="r" b="b" t="t" l="l"/>
              <a:pathLst>
                <a:path h="17006063" w="15116556">
                  <a:moveTo>
                    <a:pt x="15116556" y="0"/>
                  </a:moveTo>
                  <a:lnTo>
                    <a:pt x="15116556" y="17006063"/>
                  </a:lnTo>
                  <a:cubicBezTo>
                    <a:pt x="10077704" y="11337417"/>
                    <a:pt x="5038852" y="5668645"/>
                    <a:pt x="0" y="0"/>
                  </a:cubicBezTo>
                  <a:lnTo>
                    <a:pt x="15116556" y="0"/>
                  </a:lnTo>
                  <a:close/>
                </a:path>
              </a:pathLst>
            </a:custGeom>
            <a:blipFill>
              <a:blip r:embed="rId2"/>
              <a:stretch>
                <a:fillRect l="-34906" t="0" r="-34905" b="0"/>
              </a:stretch>
            </a:blipFill>
          </p:spPr>
        </p:sp>
      </p:grpSp>
      <p:sp>
        <p:nvSpPr>
          <p:cNvPr name="Freeform 6" id="6"/>
          <p:cNvSpPr/>
          <p:nvPr/>
        </p:nvSpPr>
        <p:spPr>
          <a:xfrm flipH="false" flipV="false" rot="0">
            <a:off x="7906871" y="7586662"/>
            <a:ext cx="8239896" cy="4626084"/>
          </a:xfrm>
          <a:custGeom>
            <a:avLst/>
            <a:gdLst/>
            <a:ahLst/>
            <a:cxnLst/>
            <a:rect r="r" b="b" t="t" l="l"/>
            <a:pathLst>
              <a:path h="4626084" w="8239896">
                <a:moveTo>
                  <a:pt x="0" y="0"/>
                </a:moveTo>
                <a:lnTo>
                  <a:pt x="8239896" y="0"/>
                </a:lnTo>
                <a:lnTo>
                  <a:pt x="8239896" y="4626084"/>
                </a:lnTo>
                <a:lnTo>
                  <a:pt x="0" y="46260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887468" y="7250922"/>
            <a:ext cx="8239896" cy="4626084"/>
          </a:xfrm>
          <a:custGeom>
            <a:avLst/>
            <a:gdLst/>
            <a:ahLst/>
            <a:cxnLst/>
            <a:rect r="r" b="b" t="t" l="l"/>
            <a:pathLst>
              <a:path h="4626084" w="8239896">
                <a:moveTo>
                  <a:pt x="0" y="0"/>
                </a:moveTo>
                <a:lnTo>
                  <a:pt x="8239896" y="0"/>
                </a:lnTo>
                <a:lnTo>
                  <a:pt x="8239896" y="4626084"/>
                </a:lnTo>
                <a:lnTo>
                  <a:pt x="0" y="46260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789594" y="-736480"/>
            <a:ext cx="10403659" cy="2165230"/>
          </a:xfrm>
          <a:custGeom>
            <a:avLst/>
            <a:gdLst/>
            <a:ahLst/>
            <a:cxnLst/>
            <a:rect r="r" b="b" t="t" l="l"/>
            <a:pathLst>
              <a:path h="2165230" w="10403659">
                <a:moveTo>
                  <a:pt x="0" y="0"/>
                </a:moveTo>
                <a:lnTo>
                  <a:pt x="10403659" y="0"/>
                </a:lnTo>
                <a:lnTo>
                  <a:pt x="10403659" y="2165230"/>
                </a:lnTo>
                <a:lnTo>
                  <a:pt x="0" y="21652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799119" y="-1088905"/>
            <a:ext cx="10403659" cy="2165230"/>
          </a:xfrm>
          <a:custGeom>
            <a:avLst/>
            <a:gdLst/>
            <a:ahLst/>
            <a:cxnLst/>
            <a:rect r="r" b="b" t="t" l="l"/>
            <a:pathLst>
              <a:path h="2165230" w="10403659">
                <a:moveTo>
                  <a:pt x="0" y="0"/>
                </a:moveTo>
                <a:lnTo>
                  <a:pt x="10403659" y="0"/>
                </a:lnTo>
                <a:lnTo>
                  <a:pt x="10403659" y="2165230"/>
                </a:lnTo>
                <a:lnTo>
                  <a:pt x="0" y="21652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719569" y="9511576"/>
            <a:ext cx="8220286" cy="161925"/>
            <a:chOff x="0" y="0"/>
            <a:chExt cx="10960381" cy="215900"/>
          </a:xfrm>
        </p:grpSpPr>
        <p:sp>
          <p:nvSpPr>
            <p:cNvPr name="Freeform 11" id="11"/>
            <p:cNvSpPr/>
            <p:nvPr/>
          </p:nvSpPr>
          <p:spPr>
            <a:xfrm flipH="false" flipV="false" rot="0">
              <a:off x="69342" y="0"/>
              <a:ext cx="10821670" cy="215900"/>
            </a:xfrm>
            <a:custGeom>
              <a:avLst/>
              <a:gdLst/>
              <a:ahLst/>
              <a:cxnLst/>
              <a:rect r="r" b="b" t="t" l="l"/>
              <a:pathLst>
                <a:path h="215900" w="10821670">
                  <a:moveTo>
                    <a:pt x="0" y="76200"/>
                  </a:moveTo>
                  <a:lnTo>
                    <a:pt x="10820654" y="0"/>
                  </a:lnTo>
                  <a:lnTo>
                    <a:pt x="10821670" y="139700"/>
                  </a:lnTo>
                  <a:lnTo>
                    <a:pt x="1016" y="215900"/>
                  </a:lnTo>
                  <a:close/>
                </a:path>
              </a:pathLst>
            </a:custGeom>
            <a:solidFill>
              <a:srgbClr val="F9B680"/>
            </a:solidFill>
          </p:spPr>
        </p:sp>
      </p:grpSp>
      <p:grpSp>
        <p:nvGrpSpPr>
          <p:cNvPr name="Group 12" id="12"/>
          <p:cNvGrpSpPr/>
          <p:nvPr/>
        </p:nvGrpSpPr>
        <p:grpSpPr>
          <a:xfrm rot="0">
            <a:off x="12601809" y="7573350"/>
            <a:ext cx="1358032" cy="1496629"/>
            <a:chOff x="0" y="0"/>
            <a:chExt cx="1810709" cy="1995505"/>
          </a:xfrm>
        </p:grpSpPr>
        <p:sp>
          <p:nvSpPr>
            <p:cNvPr name="Freeform 13" id="13"/>
            <p:cNvSpPr/>
            <p:nvPr/>
          </p:nvSpPr>
          <p:spPr>
            <a:xfrm flipH="false" flipV="false" rot="0">
              <a:off x="17907" y="23114"/>
              <a:ext cx="1774825" cy="1949323"/>
            </a:xfrm>
            <a:custGeom>
              <a:avLst/>
              <a:gdLst/>
              <a:ahLst/>
              <a:cxnLst/>
              <a:rect r="r" b="b" t="t" l="l"/>
              <a:pathLst>
                <a:path h="1949323" w="1774825">
                  <a:moveTo>
                    <a:pt x="103886" y="0"/>
                  </a:moveTo>
                  <a:lnTo>
                    <a:pt x="1774825" y="1855851"/>
                  </a:lnTo>
                  <a:lnTo>
                    <a:pt x="1671066" y="1949323"/>
                  </a:lnTo>
                  <a:lnTo>
                    <a:pt x="0" y="93472"/>
                  </a:lnTo>
                  <a:close/>
                </a:path>
              </a:pathLst>
            </a:custGeom>
            <a:solidFill>
              <a:srgbClr val="F9B680"/>
            </a:solidFill>
          </p:spPr>
        </p:sp>
      </p:grpSp>
      <p:grpSp>
        <p:nvGrpSpPr>
          <p:cNvPr name="Group 14" id="14"/>
          <p:cNvGrpSpPr/>
          <p:nvPr/>
        </p:nvGrpSpPr>
        <p:grpSpPr>
          <a:xfrm rot="0">
            <a:off x="12280774" y="7965606"/>
            <a:ext cx="1358032" cy="1496629"/>
            <a:chOff x="0" y="0"/>
            <a:chExt cx="1810709" cy="1995505"/>
          </a:xfrm>
        </p:grpSpPr>
        <p:sp>
          <p:nvSpPr>
            <p:cNvPr name="Freeform 15" id="15"/>
            <p:cNvSpPr/>
            <p:nvPr/>
          </p:nvSpPr>
          <p:spPr>
            <a:xfrm flipH="false" flipV="false" rot="0">
              <a:off x="17907" y="23114"/>
              <a:ext cx="1774825" cy="1949323"/>
            </a:xfrm>
            <a:custGeom>
              <a:avLst/>
              <a:gdLst/>
              <a:ahLst/>
              <a:cxnLst/>
              <a:rect r="r" b="b" t="t" l="l"/>
              <a:pathLst>
                <a:path h="1949323" w="1774825">
                  <a:moveTo>
                    <a:pt x="103886" y="0"/>
                  </a:moveTo>
                  <a:lnTo>
                    <a:pt x="1774825" y="1855851"/>
                  </a:lnTo>
                  <a:lnTo>
                    <a:pt x="1671066" y="1949323"/>
                  </a:lnTo>
                  <a:lnTo>
                    <a:pt x="0" y="93472"/>
                  </a:lnTo>
                  <a:close/>
                </a:path>
              </a:pathLst>
            </a:custGeom>
            <a:solidFill>
              <a:srgbClr val="F9B680"/>
            </a:solidFill>
          </p:spPr>
        </p:sp>
      </p:grpSp>
      <p:sp>
        <p:nvSpPr>
          <p:cNvPr name="TextBox 16" id="16"/>
          <p:cNvSpPr txBox="true"/>
          <p:nvPr/>
        </p:nvSpPr>
        <p:spPr>
          <a:xfrm rot="0">
            <a:off x="1028700" y="5850747"/>
            <a:ext cx="8628779" cy="1400175"/>
          </a:xfrm>
          <a:prstGeom prst="rect">
            <a:avLst/>
          </a:prstGeom>
        </p:spPr>
        <p:txBody>
          <a:bodyPr anchor="t" rtlCol="false" tIns="0" lIns="0" bIns="0" rIns="0">
            <a:spAutoFit/>
          </a:bodyPr>
          <a:lstStyle/>
          <a:p>
            <a:pPr algn="l">
              <a:lnSpc>
                <a:spcPts val="11040"/>
              </a:lnSpc>
            </a:pPr>
            <a:r>
              <a:rPr lang="en-US" sz="9200">
                <a:solidFill>
                  <a:srgbClr val="051D64"/>
                </a:solidFill>
                <a:latin typeface="Oswald Bold"/>
              </a:rPr>
              <a:t>BOUAZIZ RAHMA</a:t>
            </a:r>
          </a:p>
        </p:txBody>
      </p:sp>
      <p:sp>
        <p:nvSpPr>
          <p:cNvPr name="TextBox 17" id="17"/>
          <p:cNvSpPr txBox="true"/>
          <p:nvPr/>
        </p:nvSpPr>
        <p:spPr>
          <a:xfrm rot="0">
            <a:off x="3032997" y="8747886"/>
            <a:ext cx="4722445" cy="714350"/>
          </a:xfrm>
          <a:prstGeom prst="rect">
            <a:avLst/>
          </a:prstGeom>
        </p:spPr>
        <p:txBody>
          <a:bodyPr anchor="t" rtlCol="false" tIns="0" lIns="0" bIns="0" rIns="0">
            <a:spAutoFit/>
          </a:bodyPr>
          <a:lstStyle/>
          <a:p>
            <a:pPr algn="l">
              <a:lnSpc>
                <a:spcPts val="4799"/>
              </a:lnSpc>
            </a:pPr>
            <a:r>
              <a:rPr lang="en-US" sz="3999">
                <a:solidFill>
                  <a:srgbClr val="03060B"/>
                </a:solidFill>
                <a:latin typeface="Cooper Hewitt"/>
              </a:rPr>
              <a:t>2023 - 2024</a:t>
            </a:r>
          </a:p>
        </p:txBody>
      </p:sp>
      <p:sp>
        <p:nvSpPr>
          <p:cNvPr name="TextBox 18" id="18"/>
          <p:cNvSpPr txBox="true"/>
          <p:nvPr/>
        </p:nvSpPr>
        <p:spPr>
          <a:xfrm rot="0">
            <a:off x="357347" y="2352675"/>
            <a:ext cx="10391594" cy="2543175"/>
          </a:xfrm>
          <a:prstGeom prst="rect">
            <a:avLst/>
          </a:prstGeom>
        </p:spPr>
        <p:txBody>
          <a:bodyPr anchor="t" rtlCol="false" tIns="0" lIns="0" bIns="0" rIns="0">
            <a:spAutoFit/>
          </a:bodyPr>
          <a:lstStyle/>
          <a:p>
            <a:pPr algn="l">
              <a:lnSpc>
                <a:spcPts val="10080"/>
              </a:lnSpc>
            </a:pPr>
            <a:r>
              <a:rPr lang="en-US" sz="8400">
                <a:solidFill>
                  <a:srgbClr val="051D64"/>
                </a:solidFill>
                <a:latin typeface="Oswald Bold"/>
              </a:rPr>
              <a:t>Création d’un cube avec l’outil SSAS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0058556" y="2872632"/>
            <a:ext cx="7229565" cy="3162286"/>
          </a:xfrm>
          <a:prstGeom prst="rect">
            <a:avLst/>
          </a:prstGeom>
        </p:spPr>
        <p:txBody>
          <a:bodyPr anchor="t" rtlCol="false" tIns="0" lIns="0" bIns="0" rIns="0">
            <a:spAutoFit/>
          </a:bodyPr>
          <a:lstStyle/>
          <a:p>
            <a:pPr algn="r">
              <a:lnSpc>
                <a:spcPts val="8398"/>
              </a:lnSpc>
            </a:pPr>
            <a:r>
              <a:rPr lang="en-US" sz="6999">
                <a:solidFill>
                  <a:srgbClr val="051D64"/>
                </a:solidFill>
                <a:latin typeface="Oswald Bold"/>
              </a:rPr>
              <a:t>Type de modèles dans SSAS</a:t>
            </a:r>
          </a:p>
          <a:p>
            <a:pPr algn="r">
              <a:lnSpc>
                <a:spcPts val="8399"/>
              </a:lnSpc>
            </a:pP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9525"/>
            <a:ext cx="11177109" cy="1743052"/>
          </a:xfrm>
          <a:prstGeom prst="rect">
            <a:avLst/>
          </a:prstGeom>
        </p:spPr>
        <p:txBody>
          <a:bodyPr anchor="t" rtlCol="false" tIns="0" lIns="0" bIns="0" rIns="0">
            <a:spAutoFit/>
          </a:bodyPr>
          <a:lstStyle/>
          <a:p>
            <a:pPr algn="l">
              <a:lnSpc>
                <a:spcPts val="6838"/>
              </a:lnSpc>
            </a:pPr>
            <a:r>
              <a:rPr lang="en-US" sz="5699">
                <a:solidFill>
                  <a:srgbClr val="051D64"/>
                </a:solidFill>
                <a:latin typeface="Oswald Bold"/>
              </a:rPr>
              <a:t>Modèle de données multidimensionnel</a:t>
            </a:r>
          </a:p>
        </p:txBody>
      </p:sp>
      <p:grpSp>
        <p:nvGrpSpPr>
          <p:cNvPr name="Group 3" id="3"/>
          <p:cNvGrpSpPr/>
          <p:nvPr/>
        </p:nvGrpSpPr>
        <p:grpSpPr>
          <a:xfrm rot="0">
            <a:off x="9144000" y="-2166345"/>
            <a:ext cx="15151029" cy="15151029"/>
            <a:chOff x="0" y="0"/>
            <a:chExt cx="20201372" cy="20201372"/>
          </a:xfrm>
        </p:grpSpPr>
        <p:sp>
          <p:nvSpPr>
            <p:cNvPr name="Freeform 4" id="4"/>
            <p:cNvSpPr/>
            <p:nvPr/>
          </p:nvSpPr>
          <p:spPr>
            <a:xfrm flipH="false" flipV="false" rot="0">
              <a:off x="0" y="0"/>
              <a:ext cx="20201382" cy="20201382"/>
            </a:xfrm>
            <a:custGeom>
              <a:avLst/>
              <a:gdLst/>
              <a:ahLst/>
              <a:cxnLst/>
              <a:rect r="r" b="b" t="t" l="l"/>
              <a:pathLst>
                <a:path h="20201382" w="20201382">
                  <a:moveTo>
                    <a:pt x="10100564" y="0"/>
                  </a:moveTo>
                  <a:lnTo>
                    <a:pt x="0" y="10100564"/>
                  </a:lnTo>
                  <a:lnTo>
                    <a:pt x="10100564" y="20201382"/>
                  </a:lnTo>
                  <a:lnTo>
                    <a:pt x="20201382" y="10100564"/>
                  </a:lnTo>
                  <a:lnTo>
                    <a:pt x="10100564" y="0"/>
                  </a:lnTo>
                  <a:close/>
                </a:path>
              </a:pathLst>
            </a:custGeom>
            <a:blipFill>
              <a:blip r:embed="rId2"/>
              <a:stretch>
                <a:fillRect l="-31249" t="0" r="-31249" b="0"/>
              </a:stretch>
            </a:blipFill>
          </p:spPr>
        </p:sp>
      </p:grpSp>
      <p:sp>
        <p:nvSpPr>
          <p:cNvPr name="TextBox 5" id="5"/>
          <p:cNvSpPr txBox="true"/>
          <p:nvPr/>
        </p:nvSpPr>
        <p:spPr>
          <a:xfrm rot="0">
            <a:off x="437080" y="2085787"/>
            <a:ext cx="8972550" cy="7935584"/>
          </a:xfrm>
          <a:prstGeom prst="rect">
            <a:avLst/>
          </a:prstGeom>
        </p:spPr>
        <p:txBody>
          <a:bodyPr anchor="t" rtlCol="false" tIns="0" lIns="0" bIns="0" rIns="0">
            <a:spAutoFit/>
          </a:bodyPr>
          <a:lstStyle/>
          <a:p>
            <a:pPr>
              <a:lnSpc>
                <a:spcPts val="5178"/>
              </a:lnSpc>
            </a:pPr>
            <a:r>
              <a:rPr lang="en-US" sz="3698" u="sng">
                <a:solidFill>
                  <a:srgbClr val="03060B"/>
                </a:solidFill>
                <a:latin typeface="Arial"/>
              </a:rPr>
              <a:t>La </a:t>
            </a:r>
            <a:r>
              <a:rPr lang="en-US" sz="3698" u="sng">
                <a:solidFill>
                  <a:srgbClr val="03060B"/>
                </a:solidFill>
                <a:latin typeface="Arial"/>
                <a:hlinkClick r:id="rId3" tooltip="https://www.guru99.com/fr/dimensional-model-data-warehouse.html"/>
              </a:rPr>
              <a:t>Modèle de données multidimensionnel</a:t>
            </a:r>
            <a:r>
              <a:rPr lang="en-US" sz="3698">
                <a:solidFill>
                  <a:srgbClr val="03060B"/>
                </a:solidFill>
                <a:latin typeface="Arial"/>
              </a:rPr>
              <a:t>, qui consiste en un cube de données. C'est un groupe de opération qui vous permet d'interroger la valeur des cellules en utilisant les membres du cube et de la dimension comme coordonnées.</a:t>
            </a:r>
          </a:p>
          <a:p>
            <a:pPr>
              <a:lnSpc>
                <a:spcPts val="5178"/>
              </a:lnSpc>
            </a:pPr>
            <a:r>
              <a:rPr lang="en-US" sz="3698">
                <a:solidFill>
                  <a:srgbClr val="03060B"/>
                </a:solidFill>
                <a:latin typeface="Arial"/>
              </a:rPr>
              <a:t>Il définit des règles qui décident de la manière dont les valeurs des mesures sont regroupées au sein de la hiérarchie. ou comment des valeurs spécifiques sont calculées dans un cube clairsemé.</a:t>
            </a:r>
          </a:p>
          <a:p>
            <a:pPr algn="l">
              <a:lnSpc>
                <a:spcPts val="51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152406"/>
            <a:ext cx="11177109" cy="1743064"/>
          </a:xfrm>
          <a:prstGeom prst="rect">
            <a:avLst/>
          </a:prstGeom>
        </p:spPr>
        <p:txBody>
          <a:bodyPr anchor="t" rtlCol="false" tIns="0" lIns="0" bIns="0" rIns="0">
            <a:spAutoFit/>
          </a:bodyPr>
          <a:lstStyle/>
          <a:p>
            <a:pPr>
              <a:lnSpc>
                <a:spcPts val="6838"/>
              </a:lnSpc>
            </a:pPr>
            <a:r>
              <a:rPr lang="en-US" sz="5699">
                <a:solidFill>
                  <a:srgbClr val="051D64"/>
                </a:solidFill>
                <a:latin typeface="Oswald Bold"/>
              </a:rPr>
              <a:t>Modélisation tabulaire</a:t>
            </a:r>
          </a:p>
          <a:p>
            <a:pPr algn="l">
              <a:lnSpc>
                <a:spcPts val="6838"/>
              </a:lnSpc>
            </a:pPr>
          </a:p>
        </p:txBody>
      </p:sp>
      <p:grpSp>
        <p:nvGrpSpPr>
          <p:cNvPr name="Group 3" id="3"/>
          <p:cNvGrpSpPr/>
          <p:nvPr/>
        </p:nvGrpSpPr>
        <p:grpSpPr>
          <a:xfrm rot="0">
            <a:off x="10446259" y="-2166345"/>
            <a:ext cx="14812955" cy="15151029"/>
            <a:chOff x="0" y="0"/>
            <a:chExt cx="19750606" cy="20201372"/>
          </a:xfrm>
        </p:grpSpPr>
        <p:sp>
          <p:nvSpPr>
            <p:cNvPr name="Freeform 4" id="4"/>
            <p:cNvSpPr/>
            <p:nvPr/>
          </p:nvSpPr>
          <p:spPr>
            <a:xfrm flipH="false" flipV="false" rot="0">
              <a:off x="0" y="0"/>
              <a:ext cx="19750618" cy="20201382"/>
            </a:xfrm>
            <a:custGeom>
              <a:avLst/>
              <a:gdLst/>
              <a:ahLst/>
              <a:cxnLst/>
              <a:rect r="r" b="b" t="t" l="l"/>
              <a:pathLst>
                <a:path h="20201382" w="19750618">
                  <a:moveTo>
                    <a:pt x="9875184" y="0"/>
                  </a:moveTo>
                  <a:lnTo>
                    <a:pt x="0" y="10100564"/>
                  </a:lnTo>
                  <a:lnTo>
                    <a:pt x="9875184" y="20201382"/>
                  </a:lnTo>
                  <a:lnTo>
                    <a:pt x="19750618" y="10100564"/>
                  </a:lnTo>
                  <a:lnTo>
                    <a:pt x="9875184" y="0"/>
                  </a:lnTo>
                  <a:close/>
                </a:path>
              </a:pathLst>
            </a:custGeom>
            <a:blipFill>
              <a:blip r:embed="rId2"/>
              <a:stretch>
                <a:fillRect l="-33104" t="0" r="-33104" b="0"/>
              </a:stretch>
            </a:blipFill>
          </p:spPr>
        </p:sp>
      </p:grpSp>
      <p:sp>
        <p:nvSpPr>
          <p:cNvPr name="TextBox 5" id="5"/>
          <p:cNvSpPr txBox="true"/>
          <p:nvPr/>
        </p:nvSpPr>
        <p:spPr>
          <a:xfrm rot="0">
            <a:off x="485376" y="1177466"/>
            <a:ext cx="10179958" cy="8937546"/>
          </a:xfrm>
          <a:prstGeom prst="rect">
            <a:avLst/>
          </a:prstGeom>
        </p:spPr>
        <p:txBody>
          <a:bodyPr anchor="t" rtlCol="false" tIns="0" lIns="0" bIns="0" rIns="0">
            <a:spAutoFit/>
          </a:bodyPr>
          <a:lstStyle/>
          <a:p>
            <a:pPr>
              <a:lnSpc>
                <a:spcPts val="6394"/>
              </a:lnSpc>
            </a:pPr>
            <a:r>
              <a:rPr lang="en-US" sz="4098">
                <a:solidFill>
                  <a:srgbClr val="03060B"/>
                </a:solidFill>
                <a:latin typeface="Arial"/>
              </a:rPr>
              <a:t>La modélisation tabulaire organise les données dans des tableaux associés, sans distinction explicite entre les dimensions et les faits. Cette approche permet une plus grande flexibilité dans la manière dont les données peuvent être analysées. De plus, le temps de développement est souvent réduit car les tableaux associés peuvent remplir à la fois le rôle des dimensions et des faits, simplifiant ainsi la conception et la gestion du modèle.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231305" y="1823796"/>
            <a:ext cx="17825390" cy="8193138"/>
          </a:xfrm>
          <a:custGeom>
            <a:avLst/>
            <a:gdLst/>
            <a:ahLst/>
            <a:cxnLst/>
            <a:rect r="r" b="b" t="t" l="l"/>
            <a:pathLst>
              <a:path h="8193138" w="17825390">
                <a:moveTo>
                  <a:pt x="0" y="0"/>
                </a:moveTo>
                <a:lnTo>
                  <a:pt x="17825390" y="0"/>
                </a:lnTo>
                <a:lnTo>
                  <a:pt x="17825390" y="8193138"/>
                </a:lnTo>
                <a:lnTo>
                  <a:pt x="0" y="8193138"/>
                </a:lnTo>
                <a:lnTo>
                  <a:pt x="0" y="0"/>
                </a:lnTo>
                <a:close/>
              </a:path>
            </a:pathLst>
          </a:custGeom>
          <a:blipFill>
            <a:blip r:embed="rId2"/>
            <a:stretch>
              <a:fillRect l="0" t="0" r="0" b="0"/>
            </a:stretch>
          </a:blipFill>
        </p:spPr>
      </p:sp>
      <p:sp>
        <p:nvSpPr>
          <p:cNvPr name="TextBox 3" id="3"/>
          <p:cNvSpPr txBox="true"/>
          <p:nvPr/>
        </p:nvSpPr>
        <p:spPr>
          <a:xfrm rot="0">
            <a:off x="1481032" y="303281"/>
            <a:ext cx="14678591" cy="1943087"/>
          </a:xfrm>
          <a:prstGeom prst="rect">
            <a:avLst/>
          </a:prstGeom>
        </p:spPr>
        <p:txBody>
          <a:bodyPr anchor="t" rtlCol="false" tIns="0" lIns="0" bIns="0" rIns="0">
            <a:spAutoFit/>
          </a:bodyPr>
          <a:lstStyle/>
          <a:p>
            <a:pPr>
              <a:lnSpc>
                <a:spcPts val="7678"/>
              </a:lnSpc>
            </a:pPr>
            <a:r>
              <a:rPr lang="en-US" sz="6398">
                <a:solidFill>
                  <a:srgbClr val="051D64"/>
                </a:solidFill>
                <a:latin typeface="Oswald Bold"/>
              </a:rPr>
              <a:t>Modèle tabulaire ou multidimensionnel</a:t>
            </a:r>
          </a:p>
          <a:p>
            <a:pPr algn="l">
              <a:lnSpc>
                <a:spcPts val="7678"/>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1289433" y="2629237"/>
            <a:ext cx="7229565" cy="4219561"/>
          </a:xfrm>
          <a:prstGeom prst="rect">
            <a:avLst/>
          </a:prstGeom>
        </p:spPr>
        <p:txBody>
          <a:bodyPr anchor="t" rtlCol="false" tIns="0" lIns="0" bIns="0" rIns="0">
            <a:spAutoFit/>
          </a:bodyPr>
          <a:lstStyle/>
          <a:p>
            <a:pPr algn="ctr">
              <a:lnSpc>
                <a:spcPts val="8398"/>
              </a:lnSpc>
            </a:pPr>
            <a:r>
              <a:rPr lang="en-US" sz="6999">
                <a:solidFill>
                  <a:srgbClr val="051D64"/>
                </a:solidFill>
                <a:latin typeface="Oswald Bold"/>
              </a:rPr>
              <a:t>Principales caractéristiques </a:t>
            </a:r>
          </a:p>
          <a:p>
            <a:pPr algn="ctr">
              <a:lnSpc>
                <a:spcPts val="8398"/>
              </a:lnSpc>
            </a:pPr>
            <a:r>
              <a:rPr lang="en-US" sz="6999">
                <a:solidFill>
                  <a:srgbClr val="051D64"/>
                </a:solidFill>
                <a:latin typeface="Oswald Bold"/>
              </a:rPr>
              <a:t>du SSAS</a:t>
            </a:r>
          </a:p>
          <a:p>
            <a:pPr algn="ctr">
              <a:lnSpc>
                <a:spcPts val="8399"/>
              </a:lnSpc>
            </a:pP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7816403" y="-2303668"/>
            <a:ext cx="16821019" cy="9504882"/>
          </a:xfrm>
          <a:custGeom>
            <a:avLst/>
            <a:gdLst/>
            <a:ahLst/>
            <a:cxnLst/>
            <a:rect r="r" b="b" t="t" l="l"/>
            <a:pathLst>
              <a:path h="9504882" w="16821019">
                <a:moveTo>
                  <a:pt x="0" y="0"/>
                </a:moveTo>
                <a:lnTo>
                  <a:pt x="16821018" y="0"/>
                </a:lnTo>
                <a:lnTo>
                  <a:pt x="16821018" y="9504883"/>
                </a:lnTo>
                <a:lnTo>
                  <a:pt x="0" y="9504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860045" y="0"/>
            <a:ext cx="9902867" cy="5456809"/>
            <a:chOff x="0" y="0"/>
            <a:chExt cx="13203823" cy="7275746"/>
          </a:xfrm>
        </p:grpSpPr>
        <p:sp>
          <p:nvSpPr>
            <p:cNvPr name="Freeform 4" id="4"/>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5" id="5"/>
          <p:cNvSpPr/>
          <p:nvPr/>
        </p:nvSpPr>
        <p:spPr>
          <a:xfrm flipH="false" flipV="false" rot="0">
            <a:off x="14468579" y="6155838"/>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925227" y="6713549"/>
            <a:ext cx="441761" cy="505615"/>
            <a:chOff x="0" y="0"/>
            <a:chExt cx="589015" cy="674153"/>
          </a:xfrm>
        </p:grpSpPr>
        <p:sp>
          <p:nvSpPr>
            <p:cNvPr name="Freeform 7" id="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8" id="8"/>
          <p:cNvGrpSpPr/>
          <p:nvPr/>
        </p:nvGrpSpPr>
        <p:grpSpPr>
          <a:xfrm rot="0">
            <a:off x="15266446" y="6713549"/>
            <a:ext cx="441761" cy="505615"/>
            <a:chOff x="0" y="0"/>
            <a:chExt cx="589015" cy="674153"/>
          </a:xfrm>
        </p:grpSpPr>
        <p:sp>
          <p:nvSpPr>
            <p:cNvPr name="Freeform 9" id="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0" id="10"/>
          <p:cNvGrpSpPr/>
          <p:nvPr/>
        </p:nvGrpSpPr>
        <p:grpSpPr>
          <a:xfrm rot="0">
            <a:off x="15607663" y="6713549"/>
            <a:ext cx="441761" cy="505615"/>
            <a:chOff x="0" y="0"/>
            <a:chExt cx="589015" cy="674153"/>
          </a:xfrm>
        </p:grpSpPr>
        <p:sp>
          <p:nvSpPr>
            <p:cNvPr name="Freeform 11" id="1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2" id="12"/>
          <p:cNvGrpSpPr/>
          <p:nvPr/>
        </p:nvGrpSpPr>
        <p:grpSpPr>
          <a:xfrm rot="0">
            <a:off x="15948881" y="6713549"/>
            <a:ext cx="441761" cy="505615"/>
            <a:chOff x="0" y="0"/>
            <a:chExt cx="589015" cy="674153"/>
          </a:xfrm>
        </p:grpSpPr>
        <p:sp>
          <p:nvSpPr>
            <p:cNvPr name="Freeform 13" id="13"/>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4" id="14"/>
          <p:cNvGrpSpPr/>
          <p:nvPr/>
        </p:nvGrpSpPr>
        <p:grpSpPr>
          <a:xfrm rot="0">
            <a:off x="16290100" y="6713549"/>
            <a:ext cx="441761" cy="505615"/>
            <a:chOff x="0" y="0"/>
            <a:chExt cx="589015" cy="674153"/>
          </a:xfrm>
        </p:grpSpPr>
        <p:sp>
          <p:nvSpPr>
            <p:cNvPr name="Freeform 15" id="15"/>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6" id="16"/>
          <p:cNvGrpSpPr/>
          <p:nvPr/>
        </p:nvGrpSpPr>
        <p:grpSpPr>
          <a:xfrm rot="0">
            <a:off x="16631318" y="6713549"/>
            <a:ext cx="441761" cy="505615"/>
            <a:chOff x="0" y="0"/>
            <a:chExt cx="589015" cy="674153"/>
          </a:xfrm>
        </p:grpSpPr>
        <p:sp>
          <p:nvSpPr>
            <p:cNvPr name="Freeform 17" id="1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8" id="18"/>
          <p:cNvGrpSpPr/>
          <p:nvPr/>
        </p:nvGrpSpPr>
        <p:grpSpPr>
          <a:xfrm rot="0">
            <a:off x="16972536" y="6713549"/>
            <a:ext cx="441761" cy="505615"/>
            <a:chOff x="0" y="0"/>
            <a:chExt cx="589015" cy="674153"/>
          </a:xfrm>
        </p:grpSpPr>
        <p:sp>
          <p:nvSpPr>
            <p:cNvPr name="Freeform 19" id="1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20" id="20"/>
          <p:cNvGrpSpPr/>
          <p:nvPr/>
        </p:nvGrpSpPr>
        <p:grpSpPr>
          <a:xfrm rot="0">
            <a:off x="17313754" y="6713549"/>
            <a:ext cx="441761" cy="505615"/>
            <a:chOff x="0" y="0"/>
            <a:chExt cx="589015" cy="674153"/>
          </a:xfrm>
        </p:grpSpPr>
        <p:sp>
          <p:nvSpPr>
            <p:cNvPr name="Freeform 21" id="2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sp>
        <p:nvSpPr>
          <p:cNvPr name="Freeform 22" id="22"/>
          <p:cNvSpPr/>
          <p:nvPr/>
        </p:nvSpPr>
        <p:spPr>
          <a:xfrm flipH="false" flipV="false" rot="0">
            <a:off x="16510980" y="749181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028700" y="171450"/>
            <a:ext cx="8115300" cy="2457439"/>
          </a:xfrm>
          <a:prstGeom prst="rect">
            <a:avLst/>
          </a:prstGeom>
        </p:spPr>
        <p:txBody>
          <a:bodyPr anchor="t" rtlCol="false" tIns="0" lIns="0" bIns="0" rIns="0">
            <a:spAutoFit/>
          </a:bodyPr>
          <a:lstStyle/>
          <a:p>
            <a:pPr algn="ctr">
              <a:lnSpc>
                <a:spcPts val="6478"/>
              </a:lnSpc>
            </a:pPr>
            <a:r>
              <a:rPr lang="en-US" sz="5399">
                <a:solidFill>
                  <a:srgbClr val="051D64"/>
                </a:solidFill>
                <a:latin typeface="Oswald Bold"/>
              </a:rPr>
              <a:t>Principales caractéristiques du SSAS</a:t>
            </a:r>
          </a:p>
          <a:p>
            <a:pPr algn="ctr">
              <a:lnSpc>
                <a:spcPts val="6478"/>
              </a:lnSpc>
            </a:pPr>
          </a:p>
        </p:txBody>
      </p:sp>
      <p:sp>
        <p:nvSpPr>
          <p:cNvPr name="TextBox 24" id="24"/>
          <p:cNvSpPr txBox="true"/>
          <p:nvPr/>
        </p:nvSpPr>
        <p:spPr>
          <a:xfrm rot="0">
            <a:off x="273545" y="1823990"/>
            <a:ext cx="12783320" cy="7823835"/>
          </a:xfrm>
          <a:prstGeom prst="rect">
            <a:avLst/>
          </a:prstGeom>
        </p:spPr>
        <p:txBody>
          <a:bodyPr anchor="t" rtlCol="false" tIns="0" lIns="0" bIns="0" rIns="0">
            <a:spAutoFit/>
          </a:bodyPr>
          <a:lstStyle/>
          <a:p>
            <a:pPr>
              <a:lnSpc>
                <a:spcPts val="4770"/>
              </a:lnSpc>
            </a:pPr>
          </a:p>
          <a:p>
            <a:pPr algn="l" marL="647700" indent="-323850" lvl="1">
              <a:lnSpc>
                <a:spcPts val="4770"/>
              </a:lnSpc>
              <a:buFont typeface="Arial"/>
              <a:buChar char="•"/>
            </a:pPr>
            <a:r>
              <a:rPr lang="en-US" sz="3000">
                <a:solidFill>
                  <a:srgbClr val="03060B"/>
                </a:solidFill>
                <a:latin typeface="Arial"/>
              </a:rPr>
              <a:t>Il offre une compatibilité ascendante au niveau de</a:t>
            </a:r>
            <a:r>
              <a:rPr lang="en-US" sz="3000">
                <a:solidFill>
                  <a:srgbClr val="03060B"/>
                </a:solidFill>
                <a:latin typeface="Arial"/>
              </a:rPr>
              <a:t> l'API.</a:t>
            </a:r>
          </a:p>
          <a:p>
            <a:pPr algn="l" marL="647700" indent="-323850" lvl="1">
              <a:lnSpc>
                <a:spcPts val="4770"/>
              </a:lnSpc>
              <a:buFont typeface="Arial"/>
              <a:buChar char="•"/>
            </a:pPr>
            <a:r>
              <a:rPr lang="en-US" sz="3000">
                <a:solidFill>
                  <a:srgbClr val="03060B"/>
                </a:solidFill>
                <a:latin typeface="Arial"/>
              </a:rPr>
              <a:t>Vous pouvez utiliser OLEDB pour OLAP pour l'API d'accès client et MDX comme langage de requête.</a:t>
            </a:r>
          </a:p>
          <a:p>
            <a:pPr algn="l" marL="647700" indent="-323850" lvl="1">
              <a:lnSpc>
                <a:spcPts val="4770"/>
              </a:lnSpc>
              <a:buFont typeface="Arial"/>
              <a:buChar char="•"/>
            </a:pPr>
            <a:r>
              <a:rPr lang="en-US" sz="3000">
                <a:solidFill>
                  <a:srgbClr val="03060B"/>
                </a:solidFill>
                <a:latin typeface="Arial"/>
              </a:rPr>
              <a:t>SSAS vous aide à créer MOLAP, HOLAP et ROLAP architectures</a:t>
            </a:r>
          </a:p>
          <a:p>
            <a:pPr algn="l" marL="647700" indent="-323850" lvl="1">
              <a:lnSpc>
                <a:spcPts val="4770"/>
              </a:lnSpc>
              <a:buFont typeface="Arial"/>
              <a:buChar char="•"/>
            </a:pPr>
            <a:r>
              <a:rPr lang="en-US" sz="3000">
                <a:solidFill>
                  <a:srgbClr val="03060B"/>
                </a:solidFill>
                <a:latin typeface="Arial"/>
              </a:rPr>
              <a:t>Il permet de travailler en mode client-serveur ou en mode hors ligne.</a:t>
            </a:r>
          </a:p>
          <a:p>
            <a:pPr algn="l" marL="647700" indent="-323850" lvl="1">
              <a:lnSpc>
                <a:spcPts val="4770"/>
              </a:lnSpc>
              <a:buFont typeface="Arial"/>
              <a:buChar char="•"/>
            </a:pPr>
            <a:r>
              <a:rPr lang="en-US" sz="3000">
                <a:solidFill>
                  <a:srgbClr val="03060B"/>
                </a:solidFill>
                <a:latin typeface="Arial"/>
              </a:rPr>
              <a:t>Vous pouvez utiliser l'outil SSAS avec différents assistants et concepteurs.</a:t>
            </a:r>
          </a:p>
          <a:p>
            <a:pPr algn="l" marL="647700" indent="-323850" lvl="1">
              <a:lnSpc>
                <a:spcPts val="4770"/>
              </a:lnSpc>
              <a:buFont typeface="Arial"/>
              <a:buChar char="•"/>
            </a:pPr>
            <a:r>
              <a:rPr lang="en-US" sz="3000">
                <a:solidFill>
                  <a:srgbClr val="03060B"/>
                </a:solidFill>
                <a:latin typeface="Arial"/>
              </a:rPr>
              <a:t>La création et la gestion de modèles de données sont flexibles.</a:t>
            </a:r>
          </a:p>
          <a:p>
            <a:pPr algn="l" marL="647700" indent="-323850" lvl="1">
              <a:lnSpc>
                <a:spcPts val="4770"/>
              </a:lnSpc>
              <a:buFont typeface="Arial"/>
              <a:buChar char="•"/>
            </a:pPr>
            <a:r>
              <a:rPr lang="en-US" sz="3000">
                <a:solidFill>
                  <a:srgbClr val="03060B"/>
                </a:solidFill>
                <a:latin typeface="Arial"/>
              </a:rPr>
              <a:t>Personnalisez l'application grâce à un support étendu</a:t>
            </a:r>
          </a:p>
          <a:p>
            <a:pPr algn="l" marL="647700" indent="-323850" lvl="1">
              <a:lnSpc>
                <a:spcPts val="4770"/>
              </a:lnSpc>
              <a:buFont typeface="Arial"/>
              <a:buChar char="•"/>
            </a:pPr>
            <a:r>
              <a:rPr lang="en-US" sz="3000">
                <a:solidFill>
                  <a:srgbClr val="03060B"/>
                </a:solidFill>
                <a:latin typeface="Arial"/>
              </a:rPr>
              <a:t>Offre une structure dynamique, un rapport ad hoc, des métadonnées partagées et des fonctionnalités de sécurité</a:t>
            </a:r>
          </a:p>
          <a:p>
            <a:pPr algn="l">
              <a:lnSpc>
                <a:spcPts val="477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0424569" y="2858725"/>
            <a:ext cx="7229565" cy="3457561"/>
          </a:xfrm>
          <a:prstGeom prst="rect">
            <a:avLst/>
          </a:prstGeom>
        </p:spPr>
        <p:txBody>
          <a:bodyPr anchor="t" rtlCol="false" tIns="0" lIns="0" bIns="0" rIns="0">
            <a:spAutoFit/>
          </a:bodyPr>
          <a:lstStyle/>
          <a:p>
            <a:pPr algn="ctr">
              <a:lnSpc>
                <a:spcPts val="9478"/>
              </a:lnSpc>
            </a:pPr>
            <a:r>
              <a:rPr lang="en-US" sz="7898">
                <a:solidFill>
                  <a:srgbClr val="051D64"/>
                </a:solidFill>
                <a:latin typeface="Oswald Bold"/>
              </a:rPr>
              <a:t>Avantages </a:t>
            </a:r>
          </a:p>
          <a:p>
            <a:pPr algn="ctr">
              <a:lnSpc>
                <a:spcPts val="9478"/>
              </a:lnSpc>
            </a:pPr>
            <a:r>
              <a:rPr lang="en-US" sz="7898">
                <a:solidFill>
                  <a:srgbClr val="051D64"/>
                </a:solidFill>
                <a:latin typeface="Oswald Bold"/>
              </a:rPr>
              <a:t>du SSAS</a:t>
            </a:r>
          </a:p>
          <a:p>
            <a:pPr algn="ctr">
              <a:lnSpc>
                <a:spcPts val="8399"/>
              </a:lnSpc>
            </a:pP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6058069" y="-2303668"/>
            <a:ext cx="16821019" cy="9504882"/>
          </a:xfrm>
          <a:custGeom>
            <a:avLst/>
            <a:gdLst/>
            <a:ahLst/>
            <a:cxnLst/>
            <a:rect r="r" b="b" t="t" l="l"/>
            <a:pathLst>
              <a:path h="9504882" w="16821019">
                <a:moveTo>
                  <a:pt x="0" y="0"/>
                </a:moveTo>
                <a:lnTo>
                  <a:pt x="16821018" y="0"/>
                </a:lnTo>
                <a:lnTo>
                  <a:pt x="16821018" y="9504883"/>
                </a:lnTo>
                <a:lnTo>
                  <a:pt x="0" y="9504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85128" y="0"/>
            <a:ext cx="9902867" cy="5456809"/>
            <a:chOff x="0" y="0"/>
            <a:chExt cx="13203823" cy="7275746"/>
          </a:xfrm>
        </p:grpSpPr>
        <p:sp>
          <p:nvSpPr>
            <p:cNvPr name="Freeform 4" id="4"/>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5" id="5"/>
          <p:cNvSpPr/>
          <p:nvPr/>
        </p:nvSpPr>
        <p:spPr>
          <a:xfrm flipH="false" flipV="false" rot="0">
            <a:off x="14468579" y="6155838"/>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925227" y="6713549"/>
            <a:ext cx="441761" cy="505615"/>
            <a:chOff x="0" y="0"/>
            <a:chExt cx="589015" cy="674153"/>
          </a:xfrm>
        </p:grpSpPr>
        <p:sp>
          <p:nvSpPr>
            <p:cNvPr name="Freeform 7" id="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8" id="8"/>
          <p:cNvGrpSpPr/>
          <p:nvPr/>
        </p:nvGrpSpPr>
        <p:grpSpPr>
          <a:xfrm rot="0">
            <a:off x="15266446" y="6713549"/>
            <a:ext cx="441761" cy="505615"/>
            <a:chOff x="0" y="0"/>
            <a:chExt cx="589015" cy="674153"/>
          </a:xfrm>
        </p:grpSpPr>
        <p:sp>
          <p:nvSpPr>
            <p:cNvPr name="Freeform 9" id="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0" id="10"/>
          <p:cNvGrpSpPr/>
          <p:nvPr/>
        </p:nvGrpSpPr>
        <p:grpSpPr>
          <a:xfrm rot="0">
            <a:off x="15607663" y="6713549"/>
            <a:ext cx="441761" cy="505615"/>
            <a:chOff x="0" y="0"/>
            <a:chExt cx="589015" cy="674153"/>
          </a:xfrm>
        </p:grpSpPr>
        <p:sp>
          <p:nvSpPr>
            <p:cNvPr name="Freeform 11" id="1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2" id="12"/>
          <p:cNvGrpSpPr/>
          <p:nvPr/>
        </p:nvGrpSpPr>
        <p:grpSpPr>
          <a:xfrm rot="0">
            <a:off x="15948881" y="6713549"/>
            <a:ext cx="441761" cy="505615"/>
            <a:chOff x="0" y="0"/>
            <a:chExt cx="589015" cy="674153"/>
          </a:xfrm>
        </p:grpSpPr>
        <p:sp>
          <p:nvSpPr>
            <p:cNvPr name="Freeform 13" id="13"/>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4" id="14"/>
          <p:cNvGrpSpPr/>
          <p:nvPr/>
        </p:nvGrpSpPr>
        <p:grpSpPr>
          <a:xfrm rot="0">
            <a:off x="16290100" y="6713549"/>
            <a:ext cx="441761" cy="505615"/>
            <a:chOff x="0" y="0"/>
            <a:chExt cx="589015" cy="674153"/>
          </a:xfrm>
        </p:grpSpPr>
        <p:sp>
          <p:nvSpPr>
            <p:cNvPr name="Freeform 15" id="15"/>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6" id="16"/>
          <p:cNvGrpSpPr/>
          <p:nvPr/>
        </p:nvGrpSpPr>
        <p:grpSpPr>
          <a:xfrm rot="0">
            <a:off x="16631318" y="6713549"/>
            <a:ext cx="441761" cy="505615"/>
            <a:chOff x="0" y="0"/>
            <a:chExt cx="589015" cy="674153"/>
          </a:xfrm>
        </p:grpSpPr>
        <p:sp>
          <p:nvSpPr>
            <p:cNvPr name="Freeform 17" id="1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8" id="18"/>
          <p:cNvGrpSpPr/>
          <p:nvPr/>
        </p:nvGrpSpPr>
        <p:grpSpPr>
          <a:xfrm rot="0">
            <a:off x="16972536" y="6713549"/>
            <a:ext cx="441761" cy="505615"/>
            <a:chOff x="0" y="0"/>
            <a:chExt cx="589015" cy="674153"/>
          </a:xfrm>
        </p:grpSpPr>
        <p:sp>
          <p:nvSpPr>
            <p:cNvPr name="Freeform 19" id="1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20" id="20"/>
          <p:cNvGrpSpPr/>
          <p:nvPr/>
        </p:nvGrpSpPr>
        <p:grpSpPr>
          <a:xfrm rot="0">
            <a:off x="17313754" y="6713549"/>
            <a:ext cx="441761" cy="505615"/>
            <a:chOff x="0" y="0"/>
            <a:chExt cx="589015" cy="674153"/>
          </a:xfrm>
        </p:grpSpPr>
        <p:sp>
          <p:nvSpPr>
            <p:cNvPr name="Freeform 21" id="2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sp>
        <p:nvSpPr>
          <p:cNvPr name="Freeform 22" id="22"/>
          <p:cNvSpPr/>
          <p:nvPr/>
        </p:nvSpPr>
        <p:spPr>
          <a:xfrm flipH="false" flipV="false" rot="0">
            <a:off x="16510980" y="749181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763070" y="158484"/>
            <a:ext cx="7393467" cy="2095486"/>
          </a:xfrm>
          <a:prstGeom prst="rect">
            <a:avLst/>
          </a:prstGeom>
        </p:spPr>
        <p:txBody>
          <a:bodyPr anchor="t" rtlCol="false" tIns="0" lIns="0" bIns="0" rIns="0">
            <a:spAutoFit/>
          </a:bodyPr>
          <a:lstStyle/>
          <a:p>
            <a:pPr algn="ctr">
              <a:lnSpc>
                <a:spcPts val="8278"/>
              </a:lnSpc>
            </a:pPr>
            <a:r>
              <a:rPr lang="en-US" sz="6898">
                <a:solidFill>
                  <a:srgbClr val="051D64"/>
                </a:solidFill>
                <a:latin typeface="Oswald Bold"/>
              </a:rPr>
              <a:t>Avantages du SSAS</a:t>
            </a:r>
          </a:p>
          <a:p>
            <a:pPr algn="ctr">
              <a:lnSpc>
                <a:spcPts val="8279"/>
              </a:lnSpc>
            </a:pPr>
          </a:p>
        </p:txBody>
      </p:sp>
      <p:sp>
        <p:nvSpPr>
          <p:cNvPr name="TextBox 24" id="24"/>
          <p:cNvSpPr txBox="true"/>
          <p:nvPr/>
        </p:nvSpPr>
        <p:spPr>
          <a:xfrm rot="0">
            <a:off x="225249" y="2153921"/>
            <a:ext cx="12633605" cy="6377177"/>
          </a:xfrm>
          <a:prstGeom prst="rect">
            <a:avLst/>
          </a:prstGeom>
        </p:spPr>
        <p:txBody>
          <a:bodyPr anchor="t" rtlCol="false" tIns="0" lIns="0" bIns="0" rIns="0">
            <a:spAutoFit/>
          </a:bodyPr>
          <a:lstStyle/>
          <a:p>
            <a:pPr marL="582932" indent="-291466" lvl="1">
              <a:lnSpc>
                <a:spcPts val="5076"/>
              </a:lnSpc>
              <a:buFont typeface="Arial"/>
              <a:buChar char="•"/>
            </a:pPr>
            <a:r>
              <a:rPr lang="en-US" sz="2700">
                <a:solidFill>
                  <a:srgbClr val="03060B"/>
                </a:solidFill>
                <a:latin typeface="Arial"/>
              </a:rPr>
              <a:t>Couche sémantique simple à mettre en place.</a:t>
            </a:r>
          </a:p>
          <a:p>
            <a:pPr marL="582932" indent="-291466" lvl="1">
              <a:lnSpc>
                <a:spcPts val="5076"/>
              </a:lnSpc>
              <a:buFont typeface="Arial"/>
              <a:buChar char="•"/>
            </a:pPr>
            <a:r>
              <a:rPr lang="en-US" sz="2700">
                <a:solidFill>
                  <a:srgbClr val="03060B"/>
                </a:solidFill>
                <a:latin typeface="Arial"/>
              </a:rPr>
              <a:t>Performances élevées et accès intuitifs aux données.</a:t>
            </a:r>
          </a:p>
          <a:p>
            <a:pPr marL="582932" indent="-291466" lvl="1">
              <a:lnSpc>
                <a:spcPts val="5076"/>
              </a:lnSpc>
              <a:buFont typeface="Arial"/>
              <a:buChar char="•"/>
            </a:pPr>
            <a:r>
              <a:rPr lang="en-US" sz="2700">
                <a:solidFill>
                  <a:srgbClr val="03060B"/>
                </a:solidFill>
                <a:latin typeface="Arial"/>
              </a:rPr>
              <a:t>Outil de développement complètement intégré dans Visual Studio.</a:t>
            </a:r>
          </a:p>
          <a:p>
            <a:pPr marL="582932" indent="-291466" lvl="1">
              <a:lnSpc>
                <a:spcPts val="5076"/>
              </a:lnSpc>
              <a:buFont typeface="Arial"/>
              <a:buChar char="•"/>
            </a:pPr>
            <a:r>
              <a:rPr lang="en-US" sz="2700">
                <a:solidFill>
                  <a:srgbClr val="03060B"/>
                </a:solidFill>
                <a:latin typeface="Arial"/>
              </a:rPr>
              <a:t>Connexions natives aux cubes dans Excel.</a:t>
            </a:r>
          </a:p>
          <a:p>
            <a:pPr marL="582932" indent="-291466" lvl="1">
              <a:lnSpc>
                <a:spcPts val="5076"/>
              </a:lnSpc>
              <a:buFont typeface="Arial"/>
              <a:buChar char="•"/>
            </a:pPr>
            <a:r>
              <a:rPr lang="en-US" sz="2700">
                <a:solidFill>
                  <a:srgbClr val="03060B"/>
                </a:solidFill>
                <a:latin typeface="Arial"/>
              </a:rPr>
              <a:t>Gestion des connexions à partir d’un annuaire.</a:t>
            </a:r>
          </a:p>
          <a:p>
            <a:pPr marL="582932" indent="-291466" lvl="1">
              <a:lnSpc>
                <a:spcPts val="5076"/>
              </a:lnSpc>
              <a:buFont typeface="Arial"/>
              <a:buChar char="•"/>
            </a:pPr>
            <a:r>
              <a:rPr lang="en-US" sz="2700">
                <a:solidFill>
                  <a:srgbClr val="03060B"/>
                </a:solidFill>
                <a:latin typeface="Arial"/>
              </a:rPr>
              <a:t>Accès par requêtes MDX (Multidimensional Expressions) pour les cubes OLAP.</a:t>
            </a:r>
          </a:p>
          <a:p>
            <a:pPr marL="582932" indent="-291466" lvl="1">
              <a:lnSpc>
                <a:spcPts val="5076"/>
              </a:lnSpc>
              <a:buFont typeface="Arial"/>
              <a:buChar char="•"/>
            </a:pPr>
            <a:r>
              <a:rPr lang="en-US" sz="2700">
                <a:solidFill>
                  <a:srgbClr val="03060B"/>
                </a:solidFill>
                <a:latin typeface="Arial"/>
              </a:rPr>
              <a:t>Accès par requêtes DAX (Data Analysis Expressions) pour les cubes TABULAR.</a:t>
            </a:r>
          </a:p>
          <a:p>
            <a:pPr algn="l">
              <a:lnSpc>
                <a:spcPts val="5076"/>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0424569" y="2868250"/>
            <a:ext cx="7229565" cy="4219561"/>
          </a:xfrm>
          <a:prstGeom prst="rect">
            <a:avLst/>
          </a:prstGeom>
        </p:spPr>
        <p:txBody>
          <a:bodyPr anchor="t" rtlCol="false" tIns="0" lIns="0" bIns="0" rIns="0">
            <a:spAutoFit/>
          </a:bodyPr>
          <a:lstStyle/>
          <a:p>
            <a:pPr algn="ctr">
              <a:lnSpc>
                <a:spcPts val="8398"/>
              </a:lnSpc>
            </a:pPr>
            <a:r>
              <a:rPr lang="en-US" sz="6999">
                <a:solidFill>
                  <a:srgbClr val="051D64"/>
                </a:solidFill>
                <a:latin typeface="Oswald Bold"/>
              </a:rPr>
              <a:t>Inconvénients de l'utilisation de SSAS</a:t>
            </a:r>
          </a:p>
          <a:p>
            <a:pPr algn="ctr">
              <a:lnSpc>
                <a:spcPts val="8399"/>
              </a:lnSpc>
            </a:pP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6058069" y="-2303668"/>
            <a:ext cx="16821019" cy="9504882"/>
          </a:xfrm>
          <a:custGeom>
            <a:avLst/>
            <a:gdLst/>
            <a:ahLst/>
            <a:cxnLst/>
            <a:rect r="r" b="b" t="t" l="l"/>
            <a:pathLst>
              <a:path h="9504882" w="16821019">
                <a:moveTo>
                  <a:pt x="0" y="0"/>
                </a:moveTo>
                <a:lnTo>
                  <a:pt x="16821018" y="0"/>
                </a:lnTo>
                <a:lnTo>
                  <a:pt x="16821018" y="9504883"/>
                </a:lnTo>
                <a:lnTo>
                  <a:pt x="0" y="9504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85128" y="0"/>
            <a:ext cx="9902867" cy="5456809"/>
            <a:chOff x="0" y="0"/>
            <a:chExt cx="13203823" cy="7275746"/>
          </a:xfrm>
        </p:grpSpPr>
        <p:sp>
          <p:nvSpPr>
            <p:cNvPr name="Freeform 4" id="4"/>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5" id="5"/>
          <p:cNvSpPr/>
          <p:nvPr/>
        </p:nvSpPr>
        <p:spPr>
          <a:xfrm flipH="false" flipV="false" rot="0">
            <a:off x="14468579" y="6155838"/>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925227" y="6713549"/>
            <a:ext cx="441761" cy="505615"/>
            <a:chOff x="0" y="0"/>
            <a:chExt cx="589015" cy="674153"/>
          </a:xfrm>
        </p:grpSpPr>
        <p:sp>
          <p:nvSpPr>
            <p:cNvPr name="Freeform 7" id="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8" id="8"/>
          <p:cNvGrpSpPr/>
          <p:nvPr/>
        </p:nvGrpSpPr>
        <p:grpSpPr>
          <a:xfrm rot="0">
            <a:off x="15266446" y="6713549"/>
            <a:ext cx="441761" cy="505615"/>
            <a:chOff x="0" y="0"/>
            <a:chExt cx="589015" cy="674153"/>
          </a:xfrm>
        </p:grpSpPr>
        <p:sp>
          <p:nvSpPr>
            <p:cNvPr name="Freeform 9" id="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0" id="10"/>
          <p:cNvGrpSpPr/>
          <p:nvPr/>
        </p:nvGrpSpPr>
        <p:grpSpPr>
          <a:xfrm rot="0">
            <a:off x="15607663" y="6713549"/>
            <a:ext cx="441761" cy="505615"/>
            <a:chOff x="0" y="0"/>
            <a:chExt cx="589015" cy="674153"/>
          </a:xfrm>
        </p:grpSpPr>
        <p:sp>
          <p:nvSpPr>
            <p:cNvPr name="Freeform 11" id="1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2" id="12"/>
          <p:cNvGrpSpPr/>
          <p:nvPr/>
        </p:nvGrpSpPr>
        <p:grpSpPr>
          <a:xfrm rot="0">
            <a:off x="15948881" y="6713549"/>
            <a:ext cx="441761" cy="505615"/>
            <a:chOff x="0" y="0"/>
            <a:chExt cx="589015" cy="674153"/>
          </a:xfrm>
        </p:grpSpPr>
        <p:sp>
          <p:nvSpPr>
            <p:cNvPr name="Freeform 13" id="13"/>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4" id="14"/>
          <p:cNvGrpSpPr/>
          <p:nvPr/>
        </p:nvGrpSpPr>
        <p:grpSpPr>
          <a:xfrm rot="0">
            <a:off x="16290100" y="6713549"/>
            <a:ext cx="441761" cy="505615"/>
            <a:chOff x="0" y="0"/>
            <a:chExt cx="589015" cy="674153"/>
          </a:xfrm>
        </p:grpSpPr>
        <p:sp>
          <p:nvSpPr>
            <p:cNvPr name="Freeform 15" id="15"/>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6" id="16"/>
          <p:cNvGrpSpPr/>
          <p:nvPr/>
        </p:nvGrpSpPr>
        <p:grpSpPr>
          <a:xfrm rot="0">
            <a:off x="16631318" y="6713549"/>
            <a:ext cx="441761" cy="505615"/>
            <a:chOff x="0" y="0"/>
            <a:chExt cx="589015" cy="674153"/>
          </a:xfrm>
        </p:grpSpPr>
        <p:sp>
          <p:nvSpPr>
            <p:cNvPr name="Freeform 17" id="1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8" id="18"/>
          <p:cNvGrpSpPr/>
          <p:nvPr/>
        </p:nvGrpSpPr>
        <p:grpSpPr>
          <a:xfrm rot="0">
            <a:off x="16972536" y="6713549"/>
            <a:ext cx="441761" cy="505615"/>
            <a:chOff x="0" y="0"/>
            <a:chExt cx="589015" cy="674153"/>
          </a:xfrm>
        </p:grpSpPr>
        <p:sp>
          <p:nvSpPr>
            <p:cNvPr name="Freeform 19" id="1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20" id="20"/>
          <p:cNvGrpSpPr/>
          <p:nvPr/>
        </p:nvGrpSpPr>
        <p:grpSpPr>
          <a:xfrm rot="0">
            <a:off x="17313754" y="6713549"/>
            <a:ext cx="441761" cy="505615"/>
            <a:chOff x="0" y="0"/>
            <a:chExt cx="589015" cy="674153"/>
          </a:xfrm>
        </p:grpSpPr>
        <p:sp>
          <p:nvSpPr>
            <p:cNvPr name="Freeform 21" id="2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sp>
        <p:nvSpPr>
          <p:cNvPr name="Freeform 22" id="22"/>
          <p:cNvSpPr/>
          <p:nvPr/>
        </p:nvSpPr>
        <p:spPr>
          <a:xfrm flipH="false" flipV="false" rot="0">
            <a:off x="16510980" y="749181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763070" y="158484"/>
            <a:ext cx="7393467" cy="3143236"/>
          </a:xfrm>
          <a:prstGeom prst="rect">
            <a:avLst/>
          </a:prstGeom>
        </p:spPr>
        <p:txBody>
          <a:bodyPr anchor="t" rtlCol="false" tIns="0" lIns="0" bIns="0" rIns="0">
            <a:spAutoFit/>
          </a:bodyPr>
          <a:lstStyle/>
          <a:p>
            <a:pPr algn="ctr">
              <a:lnSpc>
                <a:spcPts val="8278"/>
              </a:lnSpc>
            </a:pPr>
            <a:r>
              <a:rPr lang="en-US" sz="6898">
                <a:solidFill>
                  <a:srgbClr val="051D64"/>
                </a:solidFill>
                <a:latin typeface="Oswald Bold"/>
              </a:rPr>
              <a:t>Inconvénients de l'utilisation de SSAS</a:t>
            </a:r>
          </a:p>
          <a:p>
            <a:pPr algn="ctr">
              <a:lnSpc>
                <a:spcPts val="8279"/>
              </a:lnSpc>
            </a:pPr>
          </a:p>
        </p:txBody>
      </p:sp>
      <p:sp>
        <p:nvSpPr>
          <p:cNvPr name="TextBox 24" id="24"/>
          <p:cNvSpPr txBox="true"/>
          <p:nvPr/>
        </p:nvSpPr>
        <p:spPr>
          <a:xfrm rot="0">
            <a:off x="322836" y="2702044"/>
            <a:ext cx="11184716" cy="6469127"/>
          </a:xfrm>
          <a:prstGeom prst="rect">
            <a:avLst/>
          </a:prstGeom>
        </p:spPr>
        <p:txBody>
          <a:bodyPr anchor="t" rtlCol="false" tIns="0" lIns="0" bIns="0" rIns="0">
            <a:spAutoFit/>
          </a:bodyPr>
          <a:lstStyle/>
          <a:p>
            <a:pPr marL="734058" indent="-367029" lvl="1">
              <a:lnSpc>
                <a:spcPts val="6391"/>
              </a:lnSpc>
              <a:buFont typeface="Arial"/>
              <a:buChar char="•"/>
            </a:pPr>
            <a:r>
              <a:rPr lang="en-US" sz="3399">
                <a:solidFill>
                  <a:srgbClr val="03060B"/>
                </a:solidFill>
                <a:latin typeface="Arial"/>
              </a:rPr>
              <a:t>Une fois que vous avez sélectionné un chemin (tabulaire ou multidimensionnel), vous ne pouvez pas migrer vers l'autre version sans recommencer.</a:t>
            </a:r>
          </a:p>
          <a:p>
            <a:pPr marL="734058" indent="-367029" lvl="1">
              <a:lnSpc>
                <a:spcPts val="6391"/>
              </a:lnSpc>
              <a:buFont typeface="Arial"/>
              <a:buChar char="•"/>
            </a:pPr>
            <a:r>
              <a:rPr lang="en-US" sz="3399">
                <a:solidFill>
                  <a:srgbClr val="03060B"/>
                </a:solidFill>
                <a:latin typeface="Arial"/>
              </a:rPr>
              <a:t>Vous n'êtes pas autorisé à « fusionner » des données entre des cubes tabulaires et multidimensionnels.</a:t>
            </a:r>
          </a:p>
          <a:p>
            <a:pPr marL="734058" indent="-367029" lvl="1">
              <a:lnSpc>
                <a:spcPts val="6391"/>
              </a:lnSpc>
              <a:buFont typeface="Arial"/>
              <a:buChar char="•"/>
            </a:pPr>
            <a:r>
              <a:rPr lang="en-US" sz="3399">
                <a:solidFill>
                  <a:srgbClr val="03060B"/>
                </a:solidFill>
                <a:latin typeface="Arial"/>
              </a:rPr>
              <a:t>Le tableau s'avère risqué si les exigences changent à mi-chemin du projet</a:t>
            </a:r>
          </a:p>
          <a:p>
            <a:pPr algn="l">
              <a:lnSpc>
                <a:spcPts val="639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64"/>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33118" y="3633313"/>
            <a:ext cx="6033363" cy="1708151"/>
          </a:xfrm>
          <a:prstGeom prst="rect">
            <a:avLst/>
          </a:prstGeom>
        </p:spPr>
        <p:txBody>
          <a:bodyPr anchor="t" rtlCol="false" tIns="0" lIns="0" bIns="0" rIns="0">
            <a:spAutoFit/>
          </a:bodyPr>
          <a:lstStyle/>
          <a:p>
            <a:pPr marL="0" indent="0" lvl="0">
              <a:lnSpc>
                <a:spcPts val="13999"/>
              </a:lnSpc>
              <a:spcBef>
                <a:spcPct val="0"/>
              </a:spcBef>
            </a:pPr>
            <a:r>
              <a:rPr lang="en-US" sz="9999">
                <a:solidFill>
                  <a:srgbClr val="FDFDFD"/>
                </a:solidFill>
                <a:latin typeface="Open Sans Extra Bold"/>
              </a:rPr>
              <a:t>Plan</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385256" y="1887457"/>
            <a:ext cx="5768345" cy="1422849"/>
          </a:xfrm>
          <a:prstGeom prst="rect">
            <a:avLst/>
          </a:prstGeom>
        </p:spPr>
        <p:txBody>
          <a:bodyPr anchor="t" rtlCol="false" tIns="0" lIns="0" bIns="0" rIns="0">
            <a:spAutoFit/>
          </a:bodyPr>
          <a:lstStyle/>
          <a:p>
            <a:pPr algn="l" marL="0" indent="0" lvl="1">
              <a:lnSpc>
                <a:spcPts val="5575"/>
              </a:lnSpc>
              <a:spcBef>
                <a:spcPct val="0"/>
              </a:spcBef>
            </a:pPr>
            <a:r>
              <a:rPr lang="en-US" sz="3982" spc="-79">
                <a:solidFill>
                  <a:srgbClr val="145DA0"/>
                </a:solidFill>
                <a:latin typeface="Poppins"/>
              </a:rPr>
              <a:t>Définition</a:t>
            </a:r>
            <a:r>
              <a:rPr lang="en-US" sz="3982" spc="-79" strike="noStrike" u="none">
                <a:solidFill>
                  <a:srgbClr val="145DA0"/>
                </a:solidFill>
                <a:latin typeface="Poppins"/>
              </a:rPr>
              <a:t> du SSAS ?</a:t>
            </a:r>
          </a:p>
          <a:p>
            <a:pPr algn="l" marL="0" indent="0" lvl="1">
              <a:lnSpc>
                <a:spcPts val="5575"/>
              </a:lnSpc>
              <a:spcBef>
                <a:spcPct val="0"/>
              </a:spcBef>
            </a:pPr>
          </a:p>
        </p:txBody>
      </p:sp>
      <p:sp>
        <p:nvSpPr>
          <p:cNvPr name="TextBox 11" id="11"/>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01</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809087" y="3847661"/>
            <a:ext cx="5768345" cy="1422849"/>
          </a:xfrm>
          <a:prstGeom prst="rect">
            <a:avLst/>
          </a:prstGeom>
        </p:spPr>
        <p:txBody>
          <a:bodyPr anchor="t" rtlCol="false" tIns="0" lIns="0" bIns="0" rIns="0">
            <a:spAutoFit/>
          </a:bodyPr>
          <a:lstStyle/>
          <a:p>
            <a:pPr algn="l" marL="0" indent="0" lvl="1">
              <a:lnSpc>
                <a:spcPts val="5575"/>
              </a:lnSpc>
              <a:spcBef>
                <a:spcPct val="0"/>
              </a:spcBef>
            </a:pPr>
            <a:r>
              <a:rPr lang="en-US" sz="3982" spc="-79" strike="noStrike" u="none">
                <a:solidFill>
                  <a:srgbClr val="145DA0"/>
                </a:solidFill>
                <a:latin typeface="Poppins"/>
              </a:rPr>
              <a:t>Archistructure du SSAS</a:t>
            </a:r>
          </a:p>
          <a:p>
            <a:pPr algn="l" marL="0" indent="0" lvl="1">
              <a:lnSpc>
                <a:spcPts val="5575"/>
              </a:lnSpc>
              <a:spcBef>
                <a:spcPct val="0"/>
              </a:spcBef>
            </a:pP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02</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1006406" y="5671904"/>
            <a:ext cx="5768345" cy="1422849"/>
          </a:xfrm>
          <a:prstGeom prst="rect">
            <a:avLst/>
          </a:prstGeom>
        </p:spPr>
        <p:txBody>
          <a:bodyPr anchor="t" rtlCol="false" tIns="0" lIns="0" bIns="0" rIns="0">
            <a:spAutoFit/>
          </a:bodyPr>
          <a:lstStyle/>
          <a:p>
            <a:pPr algn="l" marL="0" indent="0" lvl="1">
              <a:lnSpc>
                <a:spcPts val="5575"/>
              </a:lnSpc>
              <a:spcBef>
                <a:spcPct val="0"/>
              </a:spcBef>
            </a:pPr>
            <a:r>
              <a:rPr lang="en-US" sz="3982" spc="-79" strike="noStrike" u="none">
                <a:solidFill>
                  <a:srgbClr val="145DA0"/>
                </a:solidFill>
                <a:latin typeface="Poppins"/>
              </a:rPr>
              <a:t>Histoire du SSAS</a:t>
            </a:r>
          </a:p>
          <a:p>
            <a:pPr algn="l" marL="0" indent="0" lvl="1">
              <a:lnSpc>
                <a:spcPts val="5575"/>
              </a:lnSpc>
              <a:spcBef>
                <a:spcPct val="0"/>
              </a:spcBef>
            </a:pP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03</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04</a:t>
            </a:r>
          </a:p>
        </p:txBody>
      </p:sp>
      <p:grpSp>
        <p:nvGrpSpPr>
          <p:cNvPr name="Group 20" id="20"/>
          <p:cNvGrpSpPr/>
          <p:nvPr/>
        </p:nvGrpSpPr>
        <p:grpSpPr>
          <a:xfrm rot="0">
            <a:off x="7905455" y="2656032"/>
            <a:ext cx="373607" cy="3736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2" id="2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8315313" y="4180490"/>
            <a:ext cx="373607" cy="37360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5" id="2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7941706" y="7414224"/>
            <a:ext cx="373607" cy="37360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9" id="29"/>
          <p:cNvGrpSpPr/>
          <p:nvPr/>
        </p:nvGrpSpPr>
        <p:grpSpPr>
          <a:xfrm rot="0">
            <a:off x="8309460" y="5760481"/>
            <a:ext cx="373607" cy="37360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1" id="31"/>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TextBox 32" id="32"/>
          <p:cNvSpPr txBox="true"/>
          <p:nvPr/>
        </p:nvSpPr>
        <p:spPr>
          <a:xfrm rot="0">
            <a:off x="10042356" y="7294778"/>
            <a:ext cx="7892731" cy="1406951"/>
          </a:xfrm>
          <a:prstGeom prst="rect">
            <a:avLst/>
          </a:prstGeom>
        </p:spPr>
        <p:txBody>
          <a:bodyPr anchor="t" rtlCol="false" tIns="0" lIns="0" bIns="0" rIns="0">
            <a:spAutoFit/>
          </a:bodyPr>
          <a:lstStyle/>
          <a:p>
            <a:pPr algn="l" marL="0" indent="0" lvl="1">
              <a:lnSpc>
                <a:spcPts val="5575"/>
              </a:lnSpc>
              <a:spcBef>
                <a:spcPct val="0"/>
              </a:spcBef>
            </a:pPr>
            <a:r>
              <a:rPr lang="en-US" sz="3982" spc="-79" strike="noStrike" u="none">
                <a:solidFill>
                  <a:srgbClr val="145DA0"/>
                </a:solidFill>
                <a:latin typeface="Poppins"/>
              </a:rPr>
              <a:t>Type de modèles dans SSAS</a:t>
            </a:r>
          </a:p>
          <a:p>
            <a:pPr algn="l" marL="0" indent="0" lvl="1">
              <a:lnSpc>
                <a:spcPts val="5575"/>
              </a:lnSpc>
              <a:spcBef>
                <a:spcPct val="0"/>
              </a:spcBef>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1058435" y="2235576"/>
            <a:ext cx="7229565" cy="5276836"/>
          </a:xfrm>
          <a:prstGeom prst="rect">
            <a:avLst/>
          </a:prstGeom>
        </p:spPr>
        <p:txBody>
          <a:bodyPr anchor="t" rtlCol="false" tIns="0" lIns="0" bIns="0" rIns="0">
            <a:spAutoFit/>
          </a:bodyPr>
          <a:lstStyle/>
          <a:p>
            <a:pPr algn="ctr">
              <a:lnSpc>
                <a:spcPts val="8398"/>
              </a:lnSpc>
            </a:pPr>
            <a:r>
              <a:rPr lang="en-US" sz="6999">
                <a:solidFill>
                  <a:srgbClr val="051D64"/>
                </a:solidFill>
                <a:latin typeface="Oswald Bold"/>
              </a:rPr>
              <a:t>Meilleures pratiques d'utilisation de SSAS</a:t>
            </a:r>
          </a:p>
          <a:p>
            <a:pPr algn="ctr">
              <a:lnSpc>
                <a:spcPts val="8399"/>
              </a:lnSpc>
            </a:pP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6058069" y="-2303668"/>
            <a:ext cx="16821019" cy="9504882"/>
          </a:xfrm>
          <a:custGeom>
            <a:avLst/>
            <a:gdLst/>
            <a:ahLst/>
            <a:cxnLst/>
            <a:rect r="r" b="b" t="t" l="l"/>
            <a:pathLst>
              <a:path h="9504882" w="16821019">
                <a:moveTo>
                  <a:pt x="0" y="0"/>
                </a:moveTo>
                <a:lnTo>
                  <a:pt x="16821018" y="0"/>
                </a:lnTo>
                <a:lnTo>
                  <a:pt x="16821018" y="9504883"/>
                </a:lnTo>
                <a:lnTo>
                  <a:pt x="0" y="9504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85128" y="0"/>
            <a:ext cx="9902867" cy="5456809"/>
            <a:chOff x="0" y="0"/>
            <a:chExt cx="13203823" cy="7275746"/>
          </a:xfrm>
        </p:grpSpPr>
        <p:sp>
          <p:nvSpPr>
            <p:cNvPr name="Freeform 4" id="4"/>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5" id="5"/>
          <p:cNvSpPr/>
          <p:nvPr/>
        </p:nvSpPr>
        <p:spPr>
          <a:xfrm flipH="false" flipV="false" rot="0">
            <a:off x="14468579" y="6155838"/>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925227" y="6713549"/>
            <a:ext cx="441761" cy="505615"/>
            <a:chOff x="0" y="0"/>
            <a:chExt cx="589015" cy="674153"/>
          </a:xfrm>
        </p:grpSpPr>
        <p:sp>
          <p:nvSpPr>
            <p:cNvPr name="Freeform 7" id="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8" id="8"/>
          <p:cNvGrpSpPr/>
          <p:nvPr/>
        </p:nvGrpSpPr>
        <p:grpSpPr>
          <a:xfrm rot="0">
            <a:off x="15266446" y="6713549"/>
            <a:ext cx="441761" cy="505615"/>
            <a:chOff x="0" y="0"/>
            <a:chExt cx="589015" cy="674153"/>
          </a:xfrm>
        </p:grpSpPr>
        <p:sp>
          <p:nvSpPr>
            <p:cNvPr name="Freeform 9" id="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0" id="10"/>
          <p:cNvGrpSpPr/>
          <p:nvPr/>
        </p:nvGrpSpPr>
        <p:grpSpPr>
          <a:xfrm rot="0">
            <a:off x="15607663" y="6713549"/>
            <a:ext cx="441761" cy="505615"/>
            <a:chOff x="0" y="0"/>
            <a:chExt cx="589015" cy="674153"/>
          </a:xfrm>
        </p:grpSpPr>
        <p:sp>
          <p:nvSpPr>
            <p:cNvPr name="Freeform 11" id="1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2" id="12"/>
          <p:cNvGrpSpPr/>
          <p:nvPr/>
        </p:nvGrpSpPr>
        <p:grpSpPr>
          <a:xfrm rot="0">
            <a:off x="15948881" y="6713549"/>
            <a:ext cx="441761" cy="505615"/>
            <a:chOff x="0" y="0"/>
            <a:chExt cx="589015" cy="674153"/>
          </a:xfrm>
        </p:grpSpPr>
        <p:sp>
          <p:nvSpPr>
            <p:cNvPr name="Freeform 13" id="13"/>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4" id="14"/>
          <p:cNvGrpSpPr/>
          <p:nvPr/>
        </p:nvGrpSpPr>
        <p:grpSpPr>
          <a:xfrm rot="0">
            <a:off x="16290100" y="6713549"/>
            <a:ext cx="441761" cy="505615"/>
            <a:chOff x="0" y="0"/>
            <a:chExt cx="589015" cy="674153"/>
          </a:xfrm>
        </p:grpSpPr>
        <p:sp>
          <p:nvSpPr>
            <p:cNvPr name="Freeform 15" id="15"/>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6" id="16"/>
          <p:cNvGrpSpPr/>
          <p:nvPr/>
        </p:nvGrpSpPr>
        <p:grpSpPr>
          <a:xfrm rot="0">
            <a:off x="16631318" y="6713549"/>
            <a:ext cx="441761" cy="505615"/>
            <a:chOff x="0" y="0"/>
            <a:chExt cx="589015" cy="674153"/>
          </a:xfrm>
        </p:grpSpPr>
        <p:sp>
          <p:nvSpPr>
            <p:cNvPr name="Freeform 17" id="1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8" id="18"/>
          <p:cNvGrpSpPr/>
          <p:nvPr/>
        </p:nvGrpSpPr>
        <p:grpSpPr>
          <a:xfrm rot="0">
            <a:off x="16972536" y="6713549"/>
            <a:ext cx="441761" cy="505615"/>
            <a:chOff x="0" y="0"/>
            <a:chExt cx="589015" cy="674153"/>
          </a:xfrm>
        </p:grpSpPr>
        <p:sp>
          <p:nvSpPr>
            <p:cNvPr name="Freeform 19" id="1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20" id="20"/>
          <p:cNvGrpSpPr/>
          <p:nvPr/>
        </p:nvGrpSpPr>
        <p:grpSpPr>
          <a:xfrm rot="0">
            <a:off x="17313754" y="6713549"/>
            <a:ext cx="441761" cy="505615"/>
            <a:chOff x="0" y="0"/>
            <a:chExt cx="589015" cy="674153"/>
          </a:xfrm>
        </p:grpSpPr>
        <p:sp>
          <p:nvSpPr>
            <p:cNvPr name="Freeform 21" id="2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sp>
        <p:nvSpPr>
          <p:cNvPr name="Freeform 22" id="22"/>
          <p:cNvSpPr/>
          <p:nvPr/>
        </p:nvSpPr>
        <p:spPr>
          <a:xfrm flipH="false" flipV="false" rot="0">
            <a:off x="16510980" y="749181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763070" y="158484"/>
            <a:ext cx="7393467" cy="3143236"/>
          </a:xfrm>
          <a:prstGeom prst="rect">
            <a:avLst/>
          </a:prstGeom>
        </p:spPr>
        <p:txBody>
          <a:bodyPr anchor="t" rtlCol="false" tIns="0" lIns="0" bIns="0" rIns="0">
            <a:spAutoFit/>
          </a:bodyPr>
          <a:lstStyle/>
          <a:p>
            <a:pPr algn="ctr">
              <a:lnSpc>
                <a:spcPts val="8278"/>
              </a:lnSpc>
            </a:pPr>
            <a:r>
              <a:rPr lang="en-US" sz="6898">
                <a:solidFill>
                  <a:srgbClr val="051D64"/>
                </a:solidFill>
                <a:latin typeface="Oswald Bold"/>
              </a:rPr>
              <a:t>Meilleures pratiques d'utilisation de SSAS</a:t>
            </a:r>
          </a:p>
          <a:p>
            <a:pPr algn="ctr">
              <a:lnSpc>
                <a:spcPts val="8279"/>
              </a:lnSpc>
            </a:pPr>
          </a:p>
        </p:txBody>
      </p:sp>
      <p:sp>
        <p:nvSpPr>
          <p:cNvPr name="TextBox 24" id="24"/>
          <p:cNvSpPr txBox="true"/>
          <p:nvPr/>
        </p:nvSpPr>
        <p:spPr>
          <a:xfrm rot="0">
            <a:off x="-28575" y="2644894"/>
            <a:ext cx="11184716" cy="7839838"/>
          </a:xfrm>
          <a:prstGeom prst="rect">
            <a:avLst/>
          </a:prstGeom>
        </p:spPr>
        <p:txBody>
          <a:bodyPr anchor="t" rtlCol="false" tIns="0" lIns="0" bIns="0" rIns="0">
            <a:spAutoFit/>
          </a:bodyPr>
          <a:lstStyle/>
          <a:p>
            <a:pPr marL="712468" indent="-356234" lvl="1">
              <a:lnSpc>
                <a:spcPts val="6203"/>
              </a:lnSpc>
              <a:buFont typeface="Arial"/>
              <a:buChar char="•"/>
            </a:pPr>
            <a:r>
              <a:rPr lang="en-US" sz="3299">
                <a:solidFill>
                  <a:srgbClr val="03060B"/>
                </a:solidFill>
                <a:latin typeface="Cooper Hewitt"/>
              </a:rPr>
              <a:t>Idéal pour des projets décisionnels dans les PME-PMI en tenant compte des coûts d’acquisition relativement faibles.</a:t>
            </a:r>
          </a:p>
          <a:p>
            <a:pPr marL="712468" indent="-356234" lvl="1">
              <a:lnSpc>
                <a:spcPts val="6203"/>
              </a:lnSpc>
              <a:buFont typeface="Arial"/>
              <a:buChar char="•"/>
            </a:pPr>
            <a:r>
              <a:rPr lang="en-US" sz="3299">
                <a:solidFill>
                  <a:srgbClr val="03060B"/>
                </a:solidFill>
                <a:latin typeface="Cooper Hewitt"/>
              </a:rPr>
              <a:t>Restitution idéale pour les Datamarts dans les grandes structures.</a:t>
            </a:r>
          </a:p>
          <a:p>
            <a:pPr marL="712468" indent="-356234" lvl="1">
              <a:lnSpc>
                <a:spcPts val="6203"/>
              </a:lnSpc>
              <a:buFont typeface="Arial"/>
              <a:buChar char="•"/>
            </a:pPr>
            <a:r>
              <a:rPr lang="en-US" sz="3299">
                <a:solidFill>
                  <a:srgbClr val="03060B"/>
                </a:solidFill>
                <a:latin typeface="Cooper Hewitt"/>
              </a:rPr>
              <a:t>Le traitement analytique de données en ligne (OLAP).</a:t>
            </a:r>
          </a:p>
          <a:p>
            <a:pPr marL="712468" indent="-356234" lvl="1">
              <a:lnSpc>
                <a:spcPts val="6203"/>
              </a:lnSpc>
              <a:buFont typeface="Arial"/>
              <a:buChar char="•"/>
            </a:pPr>
            <a:r>
              <a:rPr lang="en-US" sz="3299">
                <a:solidFill>
                  <a:srgbClr val="03060B"/>
                </a:solidFill>
                <a:latin typeface="Cooper Hewitt"/>
              </a:rPr>
              <a:t>L’analyse de données « In-Memory ».</a:t>
            </a:r>
          </a:p>
          <a:p>
            <a:pPr marL="712468" indent="-356234" lvl="1">
              <a:lnSpc>
                <a:spcPts val="6203"/>
              </a:lnSpc>
              <a:buFont typeface="Arial"/>
              <a:buChar char="•"/>
            </a:pPr>
            <a:r>
              <a:rPr lang="en-US" sz="3299">
                <a:solidFill>
                  <a:srgbClr val="03060B"/>
                </a:solidFill>
                <a:latin typeface="Cooper Hewitt"/>
              </a:rPr>
              <a:t>Exploration et analyse de données dans Excel ou Sharepoint.</a:t>
            </a:r>
          </a:p>
          <a:p>
            <a:pPr algn="l">
              <a:lnSpc>
                <a:spcPts val="6203"/>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1058435" y="2747206"/>
            <a:ext cx="7229565" cy="1257267"/>
          </a:xfrm>
          <a:prstGeom prst="rect">
            <a:avLst/>
          </a:prstGeom>
        </p:spPr>
        <p:txBody>
          <a:bodyPr anchor="t" rtlCol="false" tIns="0" lIns="0" bIns="0" rIns="0">
            <a:spAutoFit/>
          </a:bodyPr>
          <a:lstStyle/>
          <a:p>
            <a:pPr algn="ctr">
              <a:lnSpc>
                <a:spcPts val="9838"/>
              </a:lnSpc>
            </a:pPr>
            <a:r>
              <a:rPr lang="en-US" sz="8198">
                <a:solidFill>
                  <a:srgbClr val="051D64"/>
                </a:solidFill>
                <a:latin typeface="Oswald Bold"/>
              </a:rPr>
              <a:t>Etude de cas</a:t>
            </a: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1058435" y="2235576"/>
            <a:ext cx="7229565" cy="2104997"/>
          </a:xfrm>
          <a:prstGeom prst="rect">
            <a:avLst/>
          </a:prstGeom>
        </p:spPr>
        <p:txBody>
          <a:bodyPr anchor="t" rtlCol="false" tIns="0" lIns="0" bIns="0" rIns="0">
            <a:spAutoFit/>
          </a:bodyPr>
          <a:lstStyle/>
          <a:p>
            <a:pPr algn="ctr">
              <a:lnSpc>
                <a:spcPts val="8399"/>
              </a:lnSpc>
            </a:pPr>
            <a:r>
              <a:rPr lang="en-US" sz="6999">
                <a:solidFill>
                  <a:srgbClr val="051D64"/>
                </a:solidFill>
                <a:latin typeface="Oswald Bold"/>
              </a:rPr>
              <a:t>créer</a:t>
            </a:r>
            <a:r>
              <a:rPr lang="en-US" sz="6999">
                <a:solidFill>
                  <a:srgbClr val="051D64"/>
                </a:solidFill>
                <a:latin typeface="Oswald Bold"/>
              </a:rPr>
              <a:t> nouveau projet Visual studio </a:t>
            </a: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821390" y="4021295"/>
            <a:ext cx="12521553" cy="5915136"/>
          </a:xfrm>
          <a:custGeom>
            <a:avLst/>
            <a:gdLst/>
            <a:ahLst/>
            <a:cxnLst/>
            <a:rect r="r" b="b" t="t" l="l"/>
            <a:pathLst>
              <a:path h="5915136" w="12521553">
                <a:moveTo>
                  <a:pt x="0" y="0"/>
                </a:moveTo>
                <a:lnTo>
                  <a:pt x="12521553" y="0"/>
                </a:lnTo>
                <a:lnTo>
                  <a:pt x="12521553" y="5915136"/>
                </a:lnTo>
                <a:lnTo>
                  <a:pt x="0" y="5915136"/>
                </a:lnTo>
                <a:lnTo>
                  <a:pt x="0" y="0"/>
                </a:lnTo>
                <a:close/>
              </a:path>
            </a:pathLst>
          </a:custGeom>
          <a:blipFill>
            <a:blip r:embed="rId9"/>
            <a:stretch>
              <a:fillRect l="0" t="0" r="-1332" b="0"/>
            </a:stretch>
          </a:blipFill>
        </p:spPr>
      </p:sp>
      <p:sp>
        <p:nvSpPr>
          <p:cNvPr name="TextBox 11" id="11"/>
          <p:cNvSpPr txBox="true"/>
          <p:nvPr/>
        </p:nvSpPr>
        <p:spPr>
          <a:xfrm rot="0">
            <a:off x="3255229" y="120451"/>
            <a:ext cx="9695148" cy="2543144"/>
          </a:xfrm>
          <a:prstGeom prst="rect">
            <a:avLst/>
          </a:prstGeom>
        </p:spPr>
        <p:txBody>
          <a:bodyPr anchor="t" rtlCol="false" tIns="0" lIns="0" bIns="0" rIns="0">
            <a:spAutoFit/>
          </a:bodyPr>
          <a:lstStyle/>
          <a:p>
            <a:pPr algn="ctr">
              <a:lnSpc>
                <a:spcPts val="9435"/>
              </a:lnSpc>
            </a:pPr>
            <a:r>
              <a:rPr lang="en-US" sz="7862" u="sng">
                <a:solidFill>
                  <a:srgbClr val="051D64"/>
                </a:solidFill>
                <a:latin typeface="Times New Roman Bold"/>
              </a:rPr>
              <a:t>créer</a:t>
            </a:r>
            <a:r>
              <a:rPr lang="en-US" sz="7862" u="sng">
                <a:solidFill>
                  <a:srgbClr val="051D64"/>
                </a:solidFill>
                <a:latin typeface="Times New Roman Bold"/>
              </a:rPr>
              <a:t>  </a:t>
            </a:r>
            <a:r>
              <a:rPr lang="en-US" sz="7862" u="sng">
                <a:solidFill>
                  <a:srgbClr val="051D64"/>
                </a:solidFill>
                <a:latin typeface="Times New Roman Bold"/>
              </a:rPr>
              <a:t>nouveau projet Visual studio </a:t>
            </a:r>
          </a:p>
        </p:txBody>
      </p:sp>
      <p:sp>
        <p:nvSpPr>
          <p:cNvPr name="TextBox 12" id="12"/>
          <p:cNvSpPr txBox="true"/>
          <p:nvPr/>
        </p:nvSpPr>
        <p:spPr>
          <a:xfrm rot="0">
            <a:off x="1311899" y="2915944"/>
            <a:ext cx="10303312" cy="695310"/>
          </a:xfrm>
          <a:prstGeom prst="rect">
            <a:avLst/>
          </a:prstGeom>
        </p:spPr>
        <p:txBody>
          <a:bodyPr anchor="t" rtlCol="false" tIns="0" lIns="0" bIns="0" rIns="0">
            <a:spAutoFit/>
          </a:bodyPr>
          <a:lstStyle/>
          <a:p>
            <a:pPr algn="ctr">
              <a:lnSpc>
                <a:spcPts val="4800"/>
              </a:lnSpc>
              <a:spcBef>
                <a:spcPct val="0"/>
              </a:spcBef>
            </a:pPr>
            <a:r>
              <a:rPr lang="en-US" sz="3999">
                <a:solidFill>
                  <a:srgbClr val="5E17EB"/>
                </a:solidFill>
                <a:latin typeface="Times New Roman Bold"/>
              </a:rPr>
              <a:t>Étape 1 : Cliquez sur « Créer un nouveau projet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18901" y="4127537"/>
            <a:ext cx="15050199" cy="5981020"/>
          </a:xfrm>
          <a:custGeom>
            <a:avLst/>
            <a:gdLst/>
            <a:ahLst/>
            <a:cxnLst/>
            <a:rect r="r" b="b" t="t" l="l"/>
            <a:pathLst>
              <a:path h="5981020" w="15050199">
                <a:moveTo>
                  <a:pt x="0" y="0"/>
                </a:moveTo>
                <a:lnTo>
                  <a:pt x="15050198" y="0"/>
                </a:lnTo>
                <a:lnTo>
                  <a:pt x="15050198" y="5981020"/>
                </a:lnTo>
                <a:lnTo>
                  <a:pt x="0" y="5981020"/>
                </a:lnTo>
                <a:lnTo>
                  <a:pt x="0" y="0"/>
                </a:lnTo>
                <a:close/>
              </a:path>
            </a:pathLst>
          </a:custGeom>
          <a:blipFill>
            <a:blip r:embed="rId9"/>
            <a:stretch>
              <a:fillRect l="0" t="0" r="0" b="0"/>
            </a:stretch>
          </a:blipFill>
        </p:spPr>
      </p:sp>
      <p:sp>
        <p:nvSpPr>
          <p:cNvPr name="TextBox 11" id="11"/>
          <p:cNvSpPr txBox="true"/>
          <p:nvPr/>
        </p:nvSpPr>
        <p:spPr>
          <a:xfrm rot="0">
            <a:off x="3255229" y="149026"/>
            <a:ext cx="9695148" cy="2247872"/>
          </a:xfrm>
          <a:prstGeom prst="rect">
            <a:avLst/>
          </a:prstGeom>
        </p:spPr>
        <p:txBody>
          <a:bodyPr anchor="t" rtlCol="false" tIns="0" lIns="0" bIns="0" rIns="0">
            <a:spAutoFit/>
          </a:bodyPr>
          <a:lstStyle/>
          <a:p>
            <a:pPr algn="ctr">
              <a:lnSpc>
                <a:spcPts val="8355"/>
              </a:lnSpc>
            </a:pPr>
            <a:r>
              <a:rPr lang="en-US" sz="6962" u="sng">
                <a:solidFill>
                  <a:srgbClr val="051D64"/>
                </a:solidFill>
                <a:latin typeface="Times New Roman Bold"/>
              </a:rPr>
              <a:t>créer  nouveau projet Visual studio </a:t>
            </a:r>
          </a:p>
        </p:txBody>
      </p:sp>
      <p:sp>
        <p:nvSpPr>
          <p:cNvPr name="TextBox 12" id="12"/>
          <p:cNvSpPr txBox="true"/>
          <p:nvPr/>
        </p:nvSpPr>
        <p:spPr>
          <a:xfrm rot="0">
            <a:off x="0" y="2653590"/>
            <a:ext cx="17259300" cy="1304910"/>
          </a:xfrm>
          <a:prstGeom prst="rect">
            <a:avLst/>
          </a:prstGeom>
        </p:spPr>
        <p:txBody>
          <a:bodyPr anchor="t" rtlCol="false" tIns="0" lIns="0" bIns="0" rIns="0">
            <a:spAutoFit/>
          </a:bodyPr>
          <a:lstStyle/>
          <a:p>
            <a:pPr algn="ctr">
              <a:lnSpc>
                <a:spcPts val="4800"/>
              </a:lnSpc>
              <a:spcBef>
                <a:spcPct val="0"/>
              </a:spcBef>
            </a:pPr>
            <a:r>
              <a:rPr lang="en-US" sz="3999">
                <a:solidFill>
                  <a:srgbClr val="5E17EB"/>
                </a:solidFill>
                <a:latin typeface="Times New Roman Bold"/>
              </a:rPr>
              <a:t>Étape 2 : Sélectionnez « Projet multidimensionnel et d'exploration de données Analysis Services » &gt; Cliquez sur « Suivant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496738" y="3804093"/>
            <a:ext cx="14642512" cy="6294336"/>
          </a:xfrm>
          <a:custGeom>
            <a:avLst/>
            <a:gdLst/>
            <a:ahLst/>
            <a:cxnLst/>
            <a:rect r="r" b="b" t="t" l="l"/>
            <a:pathLst>
              <a:path h="6294336" w="14642512">
                <a:moveTo>
                  <a:pt x="0" y="0"/>
                </a:moveTo>
                <a:lnTo>
                  <a:pt x="14642512" y="0"/>
                </a:lnTo>
                <a:lnTo>
                  <a:pt x="14642512" y="6294337"/>
                </a:lnTo>
                <a:lnTo>
                  <a:pt x="0" y="6294337"/>
                </a:lnTo>
                <a:lnTo>
                  <a:pt x="0" y="0"/>
                </a:lnTo>
                <a:close/>
              </a:path>
            </a:pathLst>
          </a:custGeom>
          <a:blipFill>
            <a:blip r:embed="rId9"/>
            <a:stretch>
              <a:fillRect l="0" t="0" r="-23306" b="0"/>
            </a:stretch>
          </a:blipFill>
        </p:spPr>
      </p:sp>
      <p:sp>
        <p:nvSpPr>
          <p:cNvPr name="TextBox 11" id="11"/>
          <p:cNvSpPr txBox="true"/>
          <p:nvPr/>
        </p:nvSpPr>
        <p:spPr>
          <a:xfrm rot="0">
            <a:off x="3255229" y="149026"/>
            <a:ext cx="9695148" cy="2247872"/>
          </a:xfrm>
          <a:prstGeom prst="rect">
            <a:avLst/>
          </a:prstGeom>
        </p:spPr>
        <p:txBody>
          <a:bodyPr anchor="t" rtlCol="false" tIns="0" lIns="0" bIns="0" rIns="0">
            <a:spAutoFit/>
          </a:bodyPr>
          <a:lstStyle/>
          <a:p>
            <a:pPr algn="ctr">
              <a:lnSpc>
                <a:spcPts val="8355"/>
              </a:lnSpc>
            </a:pPr>
            <a:r>
              <a:rPr lang="en-US" sz="6962" u="sng">
                <a:solidFill>
                  <a:srgbClr val="051D64"/>
                </a:solidFill>
                <a:latin typeface="Times New Roman Bold"/>
              </a:rPr>
              <a:t>créer  nouveau projet Visual studio </a:t>
            </a:r>
          </a:p>
        </p:txBody>
      </p:sp>
      <p:sp>
        <p:nvSpPr>
          <p:cNvPr name="TextBox 12" id="12"/>
          <p:cNvSpPr txBox="true"/>
          <p:nvPr/>
        </p:nvSpPr>
        <p:spPr>
          <a:xfrm rot="0">
            <a:off x="302058" y="3011019"/>
            <a:ext cx="17259300" cy="695310"/>
          </a:xfrm>
          <a:prstGeom prst="rect">
            <a:avLst/>
          </a:prstGeom>
        </p:spPr>
        <p:txBody>
          <a:bodyPr anchor="t" rtlCol="false" tIns="0" lIns="0" bIns="0" rIns="0">
            <a:spAutoFit/>
          </a:bodyPr>
          <a:lstStyle/>
          <a:p>
            <a:pPr>
              <a:lnSpc>
                <a:spcPts val="4800"/>
              </a:lnSpc>
              <a:spcBef>
                <a:spcPct val="0"/>
              </a:spcBef>
            </a:pPr>
            <a:r>
              <a:rPr lang="en-US" sz="3999">
                <a:solidFill>
                  <a:srgbClr val="5E17EB"/>
                </a:solidFill>
                <a:latin typeface="Times New Roman Bold"/>
              </a:rPr>
              <a:t>Étape 3 : Cliquez sur "Créer"</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1058435" y="2235576"/>
            <a:ext cx="7229565" cy="2104997"/>
          </a:xfrm>
          <a:prstGeom prst="rect">
            <a:avLst/>
          </a:prstGeom>
        </p:spPr>
        <p:txBody>
          <a:bodyPr anchor="t" rtlCol="false" tIns="0" lIns="0" bIns="0" rIns="0">
            <a:spAutoFit/>
          </a:bodyPr>
          <a:lstStyle/>
          <a:p>
            <a:pPr algn="ctr">
              <a:lnSpc>
                <a:spcPts val="8399"/>
              </a:lnSpc>
            </a:pPr>
            <a:r>
              <a:rPr lang="en-US" sz="6999">
                <a:solidFill>
                  <a:srgbClr val="051D64"/>
                </a:solidFill>
                <a:latin typeface="Oswald Bold"/>
              </a:rPr>
              <a:t> </a:t>
            </a:r>
            <a:r>
              <a:rPr lang="en-US" sz="6999">
                <a:solidFill>
                  <a:srgbClr val="051D64"/>
                </a:solidFill>
                <a:latin typeface="Oswald Bold"/>
              </a:rPr>
              <a:t>créer La source de données</a:t>
            </a: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91052" y="4154745"/>
            <a:ext cx="15848739" cy="6014489"/>
          </a:xfrm>
          <a:custGeom>
            <a:avLst/>
            <a:gdLst/>
            <a:ahLst/>
            <a:cxnLst/>
            <a:rect r="r" b="b" t="t" l="l"/>
            <a:pathLst>
              <a:path h="6014489" w="15848739">
                <a:moveTo>
                  <a:pt x="0" y="0"/>
                </a:moveTo>
                <a:lnTo>
                  <a:pt x="15848740" y="0"/>
                </a:lnTo>
                <a:lnTo>
                  <a:pt x="15848740" y="6014490"/>
                </a:lnTo>
                <a:lnTo>
                  <a:pt x="0" y="6014490"/>
                </a:lnTo>
                <a:lnTo>
                  <a:pt x="0" y="0"/>
                </a:lnTo>
                <a:close/>
              </a:path>
            </a:pathLst>
          </a:custGeom>
          <a:blipFill>
            <a:blip r:embed="rId9"/>
            <a:stretch>
              <a:fillRect l="0" t="0" r="0" b="0"/>
            </a:stretch>
          </a:blipFill>
        </p:spPr>
      </p:sp>
      <p:sp>
        <p:nvSpPr>
          <p:cNvPr name="TextBox 11" id="11"/>
          <p:cNvSpPr txBox="true"/>
          <p:nvPr/>
        </p:nvSpPr>
        <p:spPr>
          <a:xfrm rot="0">
            <a:off x="3255229" y="158551"/>
            <a:ext cx="9695148" cy="1133449"/>
          </a:xfrm>
          <a:prstGeom prst="rect">
            <a:avLst/>
          </a:prstGeom>
        </p:spPr>
        <p:txBody>
          <a:bodyPr anchor="t" rtlCol="false" tIns="0" lIns="0" bIns="0" rIns="0">
            <a:spAutoFit/>
          </a:bodyPr>
          <a:lstStyle/>
          <a:p>
            <a:pPr>
              <a:lnSpc>
                <a:spcPts val="7995"/>
              </a:lnSpc>
            </a:pPr>
            <a:r>
              <a:rPr lang="en-US" sz="6662" u="sng">
                <a:solidFill>
                  <a:srgbClr val="051D64"/>
                </a:solidFill>
                <a:latin typeface="Times New Roman Bold"/>
              </a:rPr>
              <a:t> créer La source de données</a:t>
            </a:r>
          </a:p>
        </p:txBody>
      </p:sp>
      <p:sp>
        <p:nvSpPr>
          <p:cNvPr name="TextBox 12" id="12"/>
          <p:cNvSpPr txBox="true"/>
          <p:nvPr/>
        </p:nvSpPr>
        <p:spPr>
          <a:xfrm rot="0">
            <a:off x="539692" y="2306901"/>
            <a:ext cx="17549078" cy="1809744"/>
          </a:xfrm>
          <a:prstGeom prst="rect">
            <a:avLst/>
          </a:prstGeom>
        </p:spPr>
        <p:txBody>
          <a:bodyPr anchor="t" rtlCol="false" tIns="0" lIns="0" bIns="0" rIns="0">
            <a:spAutoFit/>
          </a:bodyPr>
          <a:lstStyle/>
          <a:p>
            <a:pPr>
              <a:lnSpc>
                <a:spcPts val="3480"/>
              </a:lnSpc>
            </a:pPr>
            <a:r>
              <a:rPr lang="en-US" sz="2900">
                <a:solidFill>
                  <a:srgbClr val="FF5757"/>
                </a:solidFill>
                <a:latin typeface="Times New Roman Bold"/>
              </a:rPr>
              <a:t>La source de données: Pour connecter l'entrepôt de données Trek Bikes DataWarehouse de Microsoft SQL Server Management Studio</a:t>
            </a:r>
          </a:p>
          <a:p>
            <a:pPr>
              <a:lnSpc>
                <a:spcPts val="3480"/>
              </a:lnSpc>
              <a:spcBef>
                <a:spcPct val="0"/>
              </a:spcBef>
            </a:pPr>
            <a:r>
              <a:rPr lang="en-US" sz="2900">
                <a:solidFill>
                  <a:srgbClr val="5E17EB"/>
                </a:solidFill>
                <a:latin typeface="Times New Roman Bold"/>
              </a:rPr>
              <a:t>Étape 4 : Cliquez avec le bouton droit sur "Source de données" &gt; Cliquez sur "Nouvelle source de données" &gt; Cliquez sur "Suivant"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644015" y="3449373"/>
            <a:ext cx="10163266" cy="6837627"/>
          </a:xfrm>
          <a:custGeom>
            <a:avLst/>
            <a:gdLst/>
            <a:ahLst/>
            <a:cxnLst/>
            <a:rect r="r" b="b" t="t" l="l"/>
            <a:pathLst>
              <a:path h="6837627" w="10163266">
                <a:moveTo>
                  <a:pt x="0" y="0"/>
                </a:moveTo>
                <a:lnTo>
                  <a:pt x="10163265" y="0"/>
                </a:lnTo>
                <a:lnTo>
                  <a:pt x="10163265" y="6837627"/>
                </a:lnTo>
                <a:lnTo>
                  <a:pt x="0" y="6837627"/>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 </a:t>
            </a:r>
            <a:r>
              <a:rPr lang="en-US" sz="5262" u="sng">
                <a:solidFill>
                  <a:srgbClr val="051D64"/>
                </a:solidFill>
                <a:latin typeface="Times New Roman Bold"/>
              </a:rPr>
              <a:t>créer La source de données</a:t>
            </a:r>
          </a:p>
        </p:txBody>
      </p:sp>
      <p:sp>
        <p:nvSpPr>
          <p:cNvPr name="TextBox 12" id="12"/>
          <p:cNvSpPr txBox="true"/>
          <p:nvPr/>
        </p:nvSpPr>
        <p:spPr>
          <a:xfrm rot="0">
            <a:off x="514350" y="2535244"/>
            <a:ext cx="17259300" cy="771516"/>
          </a:xfrm>
          <a:prstGeom prst="rect">
            <a:avLst/>
          </a:prstGeom>
        </p:spPr>
        <p:txBody>
          <a:bodyPr anchor="t" rtlCol="false" tIns="0" lIns="0" bIns="0" rIns="0">
            <a:spAutoFit/>
          </a:bodyPr>
          <a:lstStyle/>
          <a:p>
            <a:pPr>
              <a:lnSpc>
                <a:spcPts val="2880"/>
              </a:lnSpc>
              <a:spcBef>
                <a:spcPct val="0"/>
              </a:spcBef>
            </a:pPr>
            <a:r>
              <a:rPr lang="en-US" sz="2399">
                <a:solidFill>
                  <a:srgbClr val="5E17EB"/>
                </a:solidFill>
                <a:latin typeface="Times New Roman Bold"/>
              </a:rPr>
              <a:t>Étape 5 : Sélectionnez « Créer une source de données basée sur une connexion existante ou nouvelle » &gt; Cliquez sur « Nouveau » &gt; Insérer le nom du serveur &gt; « Insérer le nom de la base de données &gt; Cliquez sur « OK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64"/>
            </a:solidFill>
            <a:ln cap="sq">
              <a:no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933118" y="3633313"/>
            <a:ext cx="6033363" cy="1708151"/>
          </a:xfrm>
          <a:prstGeom prst="rect">
            <a:avLst/>
          </a:prstGeom>
        </p:spPr>
        <p:txBody>
          <a:bodyPr anchor="t" rtlCol="false" tIns="0" lIns="0" bIns="0" rIns="0">
            <a:spAutoFit/>
          </a:bodyPr>
          <a:lstStyle/>
          <a:p>
            <a:pPr marL="0" indent="0" lvl="0">
              <a:lnSpc>
                <a:spcPts val="13999"/>
              </a:lnSpc>
              <a:spcBef>
                <a:spcPct val="0"/>
              </a:spcBef>
            </a:pPr>
            <a:r>
              <a:rPr lang="en-US" sz="9999">
                <a:solidFill>
                  <a:srgbClr val="FDFDFD"/>
                </a:solidFill>
                <a:latin typeface="Open Sans Extra Bold"/>
              </a:rPr>
              <a:t>Plan</a:t>
            </a:r>
          </a:p>
        </p:txBody>
      </p:sp>
      <p:sp>
        <p:nvSpPr>
          <p:cNvPr name="Freeform 9" id="9"/>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0" id="10"/>
          <p:cNvSpPr txBox="true"/>
          <p:nvPr/>
        </p:nvSpPr>
        <p:spPr>
          <a:xfrm rot="0">
            <a:off x="10385256" y="1887457"/>
            <a:ext cx="6389494" cy="2127699"/>
          </a:xfrm>
          <a:prstGeom prst="rect">
            <a:avLst/>
          </a:prstGeom>
        </p:spPr>
        <p:txBody>
          <a:bodyPr anchor="t" rtlCol="false" tIns="0" lIns="0" bIns="0" rIns="0">
            <a:spAutoFit/>
          </a:bodyPr>
          <a:lstStyle/>
          <a:p>
            <a:pPr algn="l" marL="0" indent="0" lvl="1">
              <a:lnSpc>
                <a:spcPts val="5575"/>
              </a:lnSpc>
              <a:spcBef>
                <a:spcPct val="0"/>
              </a:spcBef>
            </a:pPr>
            <a:r>
              <a:rPr lang="en-US" sz="3982" spc="-79" strike="noStrike" u="none">
                <a:solidFill>
                  <a:srgbClr val="145DA0"/>
                </a:solidFill>
                <a:latin typeface="Poppins"/>
              </a:rPr>
              <a:t>Modèle tabulaire ou multidimensionnel</a:t>
            </a:r>
          </a:p>
          <a:p>
            <a:pPr algn="l" marL="0" indent="0" lvl="1">
              <a:lnSpc>
                <a:spcPts val="5575"/>
              </a:lnSpc>
              <a:spcBef>
                <a:spcPct val="0"/>
              </a:spcBef>
            </a:pPr>
          </a:p>
        </p:txBody>
      </p:sp>
      <p:sp>
        <p:nvSpPr>
          <p:cNvPr name="TextBox 11" id="11"/>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05</a:t>
            </a:r>
          </a:p>
        </p:txBody>
      </p:sp>
      <p:sp>
        <p:nvSpPr>
          <p:cNvPr name="Freeform 12" id="12"/>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3" id="13"/>
          <p:cNvSpPr txBox="true"/>
          <p:nvPr/>
        </p:nvSpPr>
        <p:spPr>
          <a:xfrm rot="0">
            <a:off x="10809087" y="3847661"/>
            <a:ext cx="7126001" cy="2127699"/>
          </a:xfrm>
          <a:prstGeom prst="rect">
            <a:avLst/>
          </a:prstGeom>
        </p:spPr>
        <p:txBody>
          <a:bodyPr anchor="t" rtlCol="false" tIns="0" lIns="0" bIns="0" rIns="0">
            <a:spAutoFit/>
          </a:bodyPr>
          <a:lstStyle/>
          <a:p>
            <a:pPr algn="l" marL="0" indent="0" lvl="1">
              <a:lnSpc>
                <a:spcPts val="5575"/>
              </a:lnSpc>
              <a:spcBef>
                <a:spcPct val="0"/>
              </a:spcBef>
            </a:pPr>
            <a:r>
              <a:rPr lang="en-US" sz="3982" spc="-79" strike="noStrike" u="none">
                <a:solidFill>
                  <a:srgbClr val="145DA0"/>
                </a:solidFill>
                <a:latin typeface="Poppins"/>
              </a:rPr>
              <a:t>Principales caractéristiques du SSAS</a:t>
            </a:r>
          </a:p>
          <a:p>
            <a:pPr algn="l" marL="0" indent="0" lvl="1">
              <a:lnSpc>
                <a:spcPts val="5575"/>
              </a:lnSpc>
              <a:spcBef>
                <a:spcPct val="0"/>
              </a:spcBef>
            </a:pPr>
          </a:p>
        </p:txBody>
      </p:sp>
      <p:sp>
        <p:nvSpPr>
          <p:cNvPr name="TextBox 14" id="14"/>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06</a:t>
            </a:r>
          </a:p>
        </p:txBody>
      </p:sp>
      <p:sp>
        <p:nvSpPr>
          <p:cNvPr name="Freeform 15" id="15"/>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6" id="16"/>
          <p:cNvSpPr txBox="true"/>
          <p:nvPr/>
        </p:nvSpPr>
        <p:spPr>
          <a:xfrm rot="0">
            <a:off x="11006406" y="5671904"/>
            <a:ext cx="5768345" cy="1422849"/>
          </a:xfrm>
          <a:prstGeom prst="rect">
            <a:avLst/>
          </a:prstGeom>
        </p:spPr>
        <p:txBody>
          <a:bodyPr anchor="t" rtlCol="false" tIns="0" lIns="0" bIns="0" rIns="0">
            <a:spAutoFit/>
          </a:bodyPr>
          <a:lstStyle/>
          <a:p>
            <a:pPr algn="l" marL="0" indent="0" lvl="1">
              <a:lnSpc>
                <a:spcPts val="5575"/>
              </a:lnSpc>
              <a:spcBef>
                <a:spcPct val="0"/>
              </a:spcBef>
            </a:pPr>
            <a:r>
              <a:rPr lang="en-US" sz="3982" spc="-79" strike="noStrike" u="none">
                <a:solidFill>
                  <a:srgbClr val="145DA0"/>
                </a:solidFill>
                <a:latin typeface="Poppins"/>
              </a:rPr>
              <a:t>Avantages du SSAS</a:t>
            </a:r>
          </a:p>
          <a:p>
            <a:pPr algn="l" marL="0" indent="0" lvl="1">
              <a:lnSpc>
                <a:spcPts val="5575"/>
              </a:lnSpc>
              <a:spcBef>
                <a:spcPct val="0"/>
              </a:spcBef>
            </a:pPr>
          </a:p>
        </p:txBody>
      </p:sp>
      <p:sp>
        <p:nvSpPr>
          <p:cNvPr name="TextBox 17" id="17"/>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07</a:t>
            </a:r>
          </a:p>
        </p:txBody>
      </p:sp>
      <p:sp>
        <p:nvSpPr>
          <p:cNvPr name="Freeform 18" id="18"/>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9" id="19"/>
          <p:cNvSpPr txBox="true"/>
          <p:nvPr/>
        </p:nvSpPr>
        <p:spPr>
          <a:xfrm rot="0">
            <a:off x="10385256" y="7060521"/>
            <a:ext cx="7772641" cy="2103851"/>
          </a:xfrm>
          <a:prstGeom prst="rect">
            <a:avLst/>
          </a:prstGeom>
        </p:spPr>
        <p:txBody>
          <a:bodyPr anchor="t" rtlCol="false" tIns="0" lIns="0" bIns="0" rIns="0">
            <a:spAutoFit/>
          </a:bodyPr>
          <a:lstStyle/>
          <a:p>
            <a:pPr algn="l" marL="0" indent="0" lvl="1">
              <a:lnSpc>
                <a:spcPts val="5575"/>
              </a:lnSpc>
              <a:spcBef>
                <a:spcPct val="0"/>
              </a:spcBef>
            </a:pPr>
            <a:r>
              <a:rPr lang="en-US" sz="3982" spc="-79" strike="noStrike" u="none">
                <a:solidFill>
                  <a:srgbClr val="145DA0"/>
                </a:solidFill>
                <a:latin typeface="Poppins"/>
              </a:rPr>
              <a:t>Inconvénients de l'utilisation de SSAS</a:t>
            </a:r>
          </a:p>
          <a:p>
            <a:pPr algn="l" marL="0" indent="0" lvl="1">
              <a:lnSpc>
                <a:spcPts val="5575"/>
              </a:lnSpc>
              <a:spcBef>
                <a:spcPct val="0"/>
              </a:spcBef>
            </a:pPr>
          </a:p>
        </p:txBody>
      </p:sp>
      <p:sp>
        <p:nvSpPr>
          <p:cNvPr name="TextBox 20" id="20"/>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08</a:t>
            </a:r>
          </a:p>
        </p:txBody>
      </p:sp>
      <p:grpSp>
        <p:nvGrpSpPr>
          <p:cNvPr name="Group 21" id="21"/>
          <p:cNvGrpSpPr/>
          <p:nvPr/>
        </p:nvGrpSpPr>
        <p:grpSpPr>
          <a:xfrm rot="0">
            <a:off x="7905455" y="2656032"/>
            <a:ext cx="373607" cy="3736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3" id="2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8315313" y="4180490"/>
            <a:ext cx="373607" cy="3736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6" id="26"/>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944228" y="7402839"/>
            <a:ext cx="373607" cy="3736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9" id="2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0" id="30"/>
          <p:cNvGrpSpPr/>
          <p:nvPr/>
        </p:nvGrpSpPr>
        <p:grpSpPr>
          <a:xfrm rot="0">
            <a:off x="8309460" y="5760481"/>
            <a:ext cx="373607" cy="3736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2" id="3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3" id="33"/>
          <p:cNvGrpSpPr/>
          <p:nvPr/>
        </p:nvGrpSpPr>
        <p:grpSpPr>
          <a:xfrm rot="0">
            <a:off x="7376645" y="8884693"/>
            <a:ext cx="373607" cy="37360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5" id="3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36" id="36"/>
          <p:cNvSpPr/>
          <p:nvPr/>
        </p:nvSpPr>
        <p:spPr>
          <a:xfrm flipH="false" flipV="false" rot="0">
            <a:off x="8082733" y="860332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7" id="37"/>
          <p:cNvSpPr txBox="true"/>
          <p:nvPr/>
        </p:nvSpPr>
        <p:spPr>
          <a:xfrm rot="0">
            <a:off x="8227791" y="887653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rPr>
              <a:t>09</a:t>
            </a:r>
          </a:p>
        </p:txBody>
      </p:sp>
      <p:sp>
        <p:nvSpPr>
          <p:cNvPr name="TextBox 38" id="38"/>
          <p:cNvSpPr txBox="true"/>
          <p:nvPr/>
        </p:nvSpPr>
        <p:spPr>
          <a:xfrm rot="0">
            <a:off x="9859414" y="8757134"/>
            <a:ext cx="7892731" cy="2103851"/>
          </a:xfrm>
          <a:prstGeom prst="rect">
            <a:avLst/>
          </a:prstGeom>
        </p:spPr>
        <p:txBody>
          <a:bodyPr anchor="t" rtlCol="false" tIns="0" lIns="0" bIns="0" rIns="0">
            <a:spAutoFit/>
          </a:bodyPr>
          <a:lstStyle/>
          <a:p>
            <a:pPr algn="l" marL="0" indent="0" lvl="1">
              <a:lnSpc>
                <a:spcPts val="5575"/>
              </a:lnSpc>
              <a:spcBef>
                <a:spcPct val="0"/>
              </a:spcBef>
            </a:pPr>
            <a:r>
              <a:rPr lang="en-US" sz="3982" spc="-79" strike="noStrike" u="none">
                <a:solidFill>
                  <a:srgbClr val="145DA0"/>
                </a:solidFill>
                <a:latin typeface="Poppins"/>
              </a:rPr>
              <a:t>Meilleures pratiques d'utilisation de SSAS</a:t>
            </a:r>
          </a:p>
          <a:p>
            <a:pPr algn="l" marL="0" indent="0" lvl="1">
              <a:lnSpc>
                <a:spcPts val="5575"/>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337223" y="3745849"/>
            <a:ext cx="12726135" cy="5934562"/>
          </a:xfrm>
          <a:custGeom>
            <a:avLst/>
            <a:gdLst/>
            <a:ahLst/>
            <a:cxnLst/>
            <a:rect r="r" b="b" t="t" l="l"/>
            <a:pathLst>
              <a:path h="5934562" w="12726135">
                <a:moveTo>
                  <a:pt x="0" y="0"/>
                </a:moveTo>
                <a:lnTo>
                  <a:pt x="12726134" y="0"/>
                </a:lnTo>
                <a:lnTo>
                  <a:pt x="12726134" y="5934562"/>
                </a:lnTo>
                <a:lnTo>
                  <a:pt x="0" y="5934562"/>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 </a:t>
            </a:r>
            <a:r>
              <a:rPr lang="en-US" sz="5262" u="sng">
                <a:solidFill>
                  <a:srgbClr val="051D64"/>
                </a:solidFill>
                <a:latin typeface="Times New Roman Bold"/>
              </a:rPr>
              <a:t>créer La source de données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77836" y="3879062"/>
            <a:ext cx="14344622" cy="6088125"/>
          </a:xfrm>
          <a:custGeom>
            <a:avLst/>
            <a:gdLst/>
            <a:ahLst/>
            <a:cxnLst/>
            <a:rect r="r" b="b" t="t" l="l"/>
            <a:pathLst>
              <a:path h="6088125" w="14344622">
                <a:moveTo>
                  <a:pt x="0" y="0"/>
                </a:moveTo>
                <a:lnTo>
                  <a:pt x="14344622" y="0"/>
                </a:lnTo>
                <a:lnTo>
                  <a:pt x="14344622" y="6088124"/>
                </a:lnTo>
                <a:lnTo>
                  <a:pt x="0" y="6088124"/>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 </a:t>
            </a:r>
            <a:r>
              <a:rPr lang="en-US" sz="5262" u="sng">
                <a:solidFill>
                  <a:srgbClr val="051D64"/>
                </a:solidFill>
                <a:latin typeface="Times New Roman Bold"/>
              </a:rPr>
              <a:t>créer La source de données</a:t>
            </a:r>
          </a:p>
        </p:txBody>
      </p:sp>
      <p:sp>
        <p:nvSpPr>
          <p:cNvPr name="TextBox 12" id="12"/>
          <p:cNvSpPr txBox="true"/>
          <p:nvPr/>
        </p:nvSpPr>
        <p:spPr>
          <a:xfrm rot="0">
            <a:off x="1005176" y="2873911"/>
            <a:ext cx="17259300" cy="409566"/>
          </a:xfrm>
          <a:prstGeom prst="rect">
            <a:avLst/>
          </a:prstGeom>
        </p:spPr>
        <p:txBody>
          <a:bodyPr anchor="t" rtlCol="false" tIns="0" lIns="0" bIns="0" rIns="0">
            <a:spAutoFit/>
          </a:bodyPr>
          <a:lstStyle/>
          <a:p>
            <a:pPr>
              <a:lnSpc>
                <a:spcPts val="2880"/>
              </a:lnSpc>
              <a:spcBef>
                <a:spcPct val="0"/>
              </a:spcBef>
            </a:pPr>
            <a:r>
              <a:rPr lang="en-US" sz="2399">
                <a:solidFill>
                  <a:srgbClr val="5E17EB"/>
                </a:solidFill>
                <a:latin typeface="Times New Roman Bold"/>
              </a:rPr>
              <a:t>Étape 6 : Sélectionnez « MSI Giant Bikes DataWarehouse » &gt; Cliquez sur « Suivant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478262" y="3883552"/>
            <a:ext cx="14729985" cy="6376296"/>
          </a:xfrm>
          <a:custGeom>
            <a:avLst/>
            <a:gdLst/>
            <a:ahLst/>
            <a:cxnLst/>
            <a:rect r="r" b="b" t="t" l="l"/>
            <a:pathLst>
              <a:path h="6376296" w="14729985">
                <a:moveTo>
                  <a:pt x="0" y="0"/>
                </a:moveTo>
                <a:lnTo>
                  <a:pt x="14729984" y="0"/>
                </a:lnTo>
                <a:lnTo>
                  <a:pt x="14729984" y="6376296"/>
                </a:lnTo>
                <a:lnTo>
                  <a:pt x="0" y="6376296"/>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 </a:t>
            </a:r>
            <a:r>
              <a:rPr lang="en-US" sz="5262" u="sng">
                <a:solidFill>
                  <a:srgbClr val="051D64"/>
                </a:solidFill>
                <a:latin typeface="Times New Roman Bold"/>
              </a:rPr>
              <a:t>créer La source de données</a:t>
            </a:r>
          </a:p>
        </p:txBody>
      </p:sp>
      <p:sp>
        <p:nvSpPr>
          <p:cNvPr name="TextBox 12" id="12"/>
          <p:cNvSpPr txBox="true"/>
          <p:nvPr/>
        </p:nvSpPr>
        <p:spPr>
          <a:xfrm rot="0">
            <a:off x="1005176" y="2854861"/>
            <a:ext cx="17259300" cy="581012"/>
          </a:xfrm>
          <a:prstGeom prst="rect">
            <a:avLst/>
          </a:prstGeom>
        </p:spPr>
        <p:txBody>
          <a:bodyPr anchor="t" rtlCol="false" tIns="0" lIns="0" bIns="0" rIns="0">
            <a:spAutoFit/>
          </a:bodyPr>
          <a:lstStyle/>
          <a:p>
            <a:pPr>
              <a:lnSpc>
                <a:spcPts val="4080"/>
              </a:lnSpc>
              <a:spcBef>
                <a:spcPct val="0"/>
              </a:spcBef>
            </a:pPr>
            <a:r>
              <a:rPr lang="en-US" sz="3399">
                <a:solidFill>
                  <a:srgbClr val="5E17EB"/>
                </a:solidFill>
                <a:latin typeface="Times New Roman Bold"/>
              </a:rPr>
              <a:t>Étape 7 : Sélectionnez « Heriter» &gt; Cliquez sur « Suivant »</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3715015"/>
            <a:ext cx="12873827" cy="6571985"/>
          </a:xfrm>
          <a:custGeom>
            <a:avLst/>
            <a:gdLst/>
            <a:ahLst/>
            <a:cxnLst/>
            <a:rect r="r" b="b" t="t" l="l"/>
            <a:pathLst>
              <a:path h="6571985" w="12873827">
                <a:moveTo>
                  <a:pt x="0" y="0"/>
                </a:moveTo>
                <a:lnTo>
                  <a:pt x="12873827" y="0"/>
                </a:lnTo>
                <a:lnTo>
                  <a:pt x="12873827" y="6571985"/>
                </a:lnTo>
                <a:lnTo>
                  <a:pt x="0" y="6571985"/>
                </a:lnTo>
                <a:lnTo>
                  <a:pt x="0" y="0"/>
                </a:lnTo>
                <a:close/>
              </a:path>
            </a:pathLst>
          </a:custGeom>
          <a:blipFill>
            <a:blip r:embed="rId9"/>
            <a:stretch>
              <a:fillRect l="0" t="0" r="-731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 </a:t>
            </a:r>
            <a:r>
              <a:rPr lang="en-US" sz="5262" u="sng">
                <a:solidFill>
                  <a:srgbClr val="051D64"/>
                </a:solidFill>
                <a:latin typeface="Times New Roman Bold"/>
              </a:rPr>
              <a:t>créer La source de données</a:t>
            </a:r>
          </a:p>
        </p:txBody>
      </p:sp>
      <p:sp>
        <p:nvSpPr>
          <p:cNvPr name="TextBox 12" id="12"/>
          <p:cNvSpPr txBox="true"/>
          <p:nvPr/>
        </p:nvSpPr>
        <p:spPr>
          <a:xfrm rot="0">
            <a:off x="1005176" y="2854861"/>
            <a:ext cx="17259300" cy="581012"/>
          </a:xfrm>
          <a:prstGeom prst="rect">
            <a:avLst/>
          </a:prstGeom>
        </p:spPr>
        <p:txBody>
          <a:bodyPr anchor="t" rtlCol="false" tIns="0" lIns="0" bIns="0" rIns="0">
            <a:spAutoFit/>
          </a:bodyPr>
          <a:lstStyle/>
          <a:p>
            <a:pPr>
              <a:lnSpc>
                <a:spcPts val="4080"/>
              </a:lnSpc>
              <a:spcBef>
                <a:spcPct val="0"/>
              </a:spcBef>
            </a:pPr>
            <a:r>
              <a:rPr lang="en-US" sz="3399">
                <a:solidFill>
                  <a:srgbClr val="5E17EB"/>
                </a:solidFill>
                <a:latin typeface="Times New Roman Bold"/>
              </a:rPr>
              <a:t>Étape 8 : Cliquez sur "Terminer" &gt; Entrepôt de données Trek Bikes Data Warehouse terminé</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1058435" y="2235576"/>
            <a:ext cx="7229565" cy="2104997"/>
          </a:xfrm>
          <a:prstGeom prst="rect">
            <a:avLst/>
          </a:prstGeom>
        </p:spPr>
        <p:txBody>
          <a:bodyPr anchor="t" rtlCol="false" tIns="0" lIns="0" bIns="0" rIns="0">
            <a:spAutoFit/>
          </a:bodyPr>
          <a:lstStyle/>
          <a:p>
            <a:pPr algn="ctr">
              <a:lnSpc>
                <a:spcPts val="8399"/>
              </a:lnSpc>
            </a:pPr>
            <a:r>
              <a:rPr lang="en-US" sz="6999">
                <a:solidFill>
                  <a:srgbClr val="051D64"/>
                </a:solidFill>
                <a:latin typeface="Oswald Bold"/>
              </a:rPr>
              <a:t> </a:t>
            </a:r>
            <a:r>
              <a:rPr lang="en-US" sz="6999">
                <a:solidFill>
                  <a:srgbClr val="051D64"/>
                </a:solidFill>
                <a:latin typeface="Oswald Bold"/>
              </a:rPr>
              <a:t>créer Vue de la source de données</a:t>
            </a: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35363" y="4018241"/>
            <a:ext cx="13389842" cy="6268759"/>
          </a:xfrm>
          <a:custGeom>
            <a:avLst/>
            <a:gdLst/>
            <a:ahLst/>
            <a:cxnLst/>
            <a:rect r="r" b="b" t="t" l="l"/>
            <a:pathLst>
              <a:path h="6268759" w="13389842">
                <a:moveTo>
                  <a:pt x="0" y="0"/>
                </a:moveTo>
                <a:lnTo>
                  <a:pt x="13389842" y="0"/>
                </a:lnTo>
                <a:lnTo>
                  <a:pt x="13389842" y="6268759"/>
                </a:lnTo>
                <a:lnTo>
                  <a:pt x="0" y="6268759"/>
                </a:lnTo>
                <a:lnTo>
                  <a:pt x="0" y="0"/>
                </a:lnTo>
                <a:close/>
              </a:path>
            </a:pathLst>
          </a:custGeom>
          <a:blipFill>
            <a:blip r:embed="rId9"/>
            <a:stretch>
              <a:fillRect l="0" t="0" r="-2898" b="0"/>
            </a:stretch>
          </a:blipFill>
        </p:spPr>
      </p:sp>
      <p:sp>
        <p:nvSpPr>
          <p:cNvPr name="TextBox 11" id="11"/>
          <p:cNvSpPr txBox="true"/>
          <p:nvPr/>
        </p:nvSpPr>
        <p:spPr>
          <a:xfrm rot="0">
            <a:off x="3255229" y="177601"/>
            <a:ext cx="9695148" cy="17049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Vue de la source de données</a:t>
            </a:r>
          </a:p>
        </p:txBody>
      </p:sp>
      <p:sp>
        <p:nvSpPr>
          <p:cNvPr name="TextBox 12" id="12"/>
          <p:cNvSpPr txBox="true"/>
          <p:nvPr/>
        </p:nvSpPr>
        <p:spPr>
          <a:xfrm rot="0">
            <a:off x="1005176" y="2797711"/>
            <a:ext cx="17259300" cy="1095362"/>
          </a:xfrm>
          <a:prstGeom prst="rect">
            <a:avLst/>
          </a:prstGeom>
        </p:spPr>
        <p:txBody>
          <a:bodyPr anchor="t" rtlCol="false" tIns="0" lIns="0" bIns="0" rIns="0">
            <a:spAutoFit/>
          </a:bodyPr>
          <a:lstStyle/>
          <a:p>
            <a:pPr>
              <a:lnSpc>
                <a:spcPts val="4080"/>
              </a:lnSpc>
              <a:spcBef>
                <a:spcPct val="0"/>
              </a:spcBef>
            </a:pPr>
            <a:r>
              <a:rPr lang="en-US" sz="3399">
                <a:solidFill>
                  <a:srgbClr val="5E17EB"/>
                </a:solidFill>
                <a:latin typeface="Times New Roman Bold"/>
              </a:rPr>
              <a:t>Étape 9 : Cliquez avec le bouton droit sur "Vue de la source de données" &gt; Cliquez sur "Nouvelle vue de la source de données" &gt; Cliquez sur "Suivant"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634826" y="-3633859"/>
            <a:ext cx="15277231" cy="8632550"/>
          </a:xfrm>
          <a:custGeom>
            <a:avLst/>
            <a:gdLst/>
            <a:ahLst/>
            <a:cxnLst/>
            <a:rect r="r" b="b" t="t" l="l"/>
            <a:pathLst>
              <a:path h="8632550" w="15277231">
                <a:moveTo>
                  <a:pt x="0" y="0"/>
                </a:moveTo>
                <a:lnTo>
                  <a:pt x="15277232" y="0"/>
                </a:lnTo>
                <a:lnTo>
                  <a:pt x="15277232"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22171" y="3571908"/>
            <a:ext cx="12489512" cy="6502476"/>
          </a:xfrm>
          <a:custGeom>
            <a:avLst/>
            <a:gdLst/>
            <a:ahLst/>
            <a:cxnLst/>
            <a:rect r="r" b="b" t="t" l="l"/>
            <a:pathLst>
              <a:path h="6502476" w="12489512">
                <a:moveTo>
                  <a:pt x="0" y="0"/>
                </a:moveTo>
                <a:lnTo>
                  <a:pt x="12489512" y="0"/>
                </a:lnTo>
                <a:lnTo>
                  <a:pt x="12489512" y="6502477"/>
                </a:lnTo>
                <a:lnTo>
                  <a:pt x="0" y="6502477"/>
                </a:lnTo>
                <a:lnTo>
                  <a:pt x="0" y="0"/>
                </a:lnTo>
                <a:close/>
              </a:path>
            </a:pathLst>
          </a:custGeom>
          <a:blipFill>
            <a:blip r:embed="rId9"/>
            <a:stretch>
              <a:fillRect l="0" t="0" r="0" b="0"/>
            </a:stretch>
          </a:blipFill>
        </p:spPr>
      </p:sp>
      <p:sp>
        <p:nvSpPr>
          <p:cNvPr name="TextBox 11" id="11"/>
          <p:cNvSpPr txBox="true"/>
          <p:nvPr/>
        </p:nvSpPr>
        <p:spPr>
          <a:xfrm rot="0">
            <a:off x="3255229" y="177601"/>
            <a:ext cx="9695148" cy="17049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Vue de la source de données</a:t>
            </a:r>
          </a:p>
        </p:txBody>
      </p:sp>
      <p:sp>
        <p:nvSpPr>
          <p:cNvPr name="TextBox 12" id="12"/>
          <p:cNvSpPr txBox="true"/>
          <p:nvPr/>
        </p:nvSpPr>
        <p:spPr>
          <a:xfrm rot="0">
            <a:off x="860287" y="2625086"/>
            <a:ext cx="17259300" cy="581012"/>
          </a:xfrm>
          <a:prstGeom prst="rect">
            <a:avLst/>
          </a:prstGeom>
        </p:spPr>
        <p:txBody>
          <a:bodyPr anchor="t" rtlCol="false" tIns="0" lIns="0" bIns="0" rIns="0">
            <a:spAutoFit/>
          </a:bodyPr>
          <a:lstStyle/>
          <a:p>
            <a:pPr>
              <a:lnSpc>
                <a:spcPts val="4080"/>
              </a:lnSpc>
              <a:spcBef>
                <a:spcPct val="0"/>
              </a:spcBef>
            </a:pPr>
            <a:r>
              <a:rPr lang="en-US" sz="3399">
                <a:solidFill>
                  <a:srgbClr val="5E17EB"/>
                </a:solidFill>
                <a:latin typeface="Times New Roman Bold"/>
              </a:rPr>
              <a:t>Étape 10 : Sélectionnez « Giant Bikes Data Warehouse » &gt; Cliquez sur « Suivant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691507" y="3206098"/>
            <a:ext cx="11147208" cy="6886661"/>
          </a:xfrm>
          <a:custGeom>
            <a:avLst/>
            <a:gdLst/>
            <a:ahLst/>
            <a:cxnLst/>
            <a:rect r="r" b="b" t="t" l="l"/>
            <a:pathLst>
              <a:path h="6886661" w="11147208">
                <a:moveTo>
                  <a:pt x="0" y="0"/>
                </a:moveTo>
                <a:lnTo>
                  <a:pt x="11147208" y="0"/>
                </a:lnTo>
                <a:lnTo>
                  <a:pt x="11147208" y="6886661"/>
                </a:lnTo>
                <a:lnTo>
                  <a:pt x="0" y="6886661"/>
                </a:lnTo>
                <a:lnTo>
                  <a:pt x="0" y="0"/>
                </a:lnTo>
                <a:close/>
              </a:path>
            </a:pathLst>
          </a:custGeom>
          <a:blipFill>
            <a:blip r:embed="rId9"/>
            <a:stretch>
              <a:fillRect l="0" t="0" r="0" b="0"/>
            </a:stretch>
          </a:blipFill>
        </p:spPr>
      </p:sp>
      <p:sp>
        <p:nvSpPr>
          <p:cNvPr name="TextBox 11" id="11"/>
          <p:cNvSpPr txBox="true"/>
          <p:nvPr/>
        </p:nvSpPr>
        <p:spPr>
          <a:xfrm rot="0">
            <a:off x="3255229" y="177601"/>
            <a:ext cx="9695148" cy="17049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Vue de la source de données</a:t>
            </a:r>
          </a:p>
        </p:txBody>
      </p:sp>
      <p:sp>
        <p:nvSpPr>
          <p:cNvPr name="TextBox 12" id="12"/>
          <p:cNvSpPr txBox="true"/>
          <p:nvPr/>
        </p:nvSpPr>
        <p:spPr>
          <a:xfrm rot="0">
            <a:off x="1028700" y="2442181"/>
            <a:ext cx="17259300" cy="581012"/>
          </a:xfrm>
          <a:prstGeom prst="rect">
            <a:avLst/>
          </a:prstGeom>
        </p:spPr>
        <p:txBody>
          <a:bodyPr anchor="t" rtlCol="false" tIns="0" lIns="0" bIns="0" rIns="0">
            <a:spAutoFit/>
          </a:bodyPr>
          <a:lstStyle/>
          <a:p>
            <a:pPr>
              <a:lnSpc>
                <a:spcPts val="4080"/>
              </a:lnSpc>
              <a:spcBef>
                <a:spcPct val="0"/>
              </a:spcBef>
            </a:pPr>
            <a:r>
              <a:rPr lang="en-US" sz="3399">
                <a:solidFill>
                  <a:srgbClr val="5E17EB"/>
                </a:solidFill>
                <a:latin typeface="Times New Roman Bold"/>
              </a:rPr>
              <a:t>Étape 11 : Sélectionnez 12 tableaux pertinents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34092" y="3465090"/>
            <a:ext cx="11565446" cy="6403848"/>
          </a:xfrm>
          <a:custGeom>
            <a:avLst/>
            <a:gdLst/>
            <a:ahLst/>
            <a:cxnLst/>
            <a:rect r="r" b="b" t="t" l="l"/>
            <a:pathLst>
              <a:path h="6403848" w="11565446">
                <a:moveTo>
                  <a:pt x="0" y="0"/>
                </a:moveTo>
                <a:lnTo>
                  <a:pt x="11565446" y="0"/>
                </a:lnTo>
                <a:lnTo>
                  <a:pt x="11565446" y="6403848"/>
                </a:lnTo>
                <a:lnTo>
                  <a:pt x="0" y="6403848"/>
                </a:lnTo>
                <a:lnTo>
                  <a:pt x="0" y="0"/>
                </a:lnTo>
                <a:close/>
              </a:path>
            </a:pathLst>
          </a:custGeom>
          <a:blipFill>
            <a:blip r:embed="rId9"/>
            <a:stretch>
              <a:fillRect l="0" t="0" r="0" b="0"/>
            </a:stretch>
          </a:blipFill>
        </p:spPr>
      </p:sp>
      <p:sp>
        <p:nvSpPr>
          <p:cNvPr name="TextBox 11" id="11"/>
          <p:cNvSpPr txBox="true"/>
          <p:nvPr/>
        </p:nvSpPr>
        <p:spPr>
          <a:xfrm rot="0">
            <a:off x="3255229" y="177601"/>
            <a:ext cx="9695148" cy="17049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Vue de la source de données</a:t>
            </a:r>
          </a:p>
        </p:txBody>
      </p:sp>
      <p:sp>
        <p:nvSpPr>
          <p:cNvPr name="TextBox 12" id="12"/>
          <p:cNvSpPr txBox="true"/>
          <p:nvPr/>
        </p:nvSpPr>
        <p:spPr>
          <a:xfrm rot="0">
            <a:off x="1028700" y="2442181"/>
            <a:ext cx="17259300" cy="581012"/>
          </a:xfrm>
          <a:prstGeom prst="rect">
            <a:avLst/>
          </a:prstGeom>
        </p:spPr>
        <p:txBody>
          <a:bodyPr anchor="t" rtlCol="false" tIns="0" lIns="0" bIns="0" rIns="0">
            <a:spAutoFit/>
          </a:bodyPr>
          <a:lstStyle/>
          <a:p>
            <a:pPr>
              <a:lnSpc>
                <a:spcPts val="4080"/>
              </a:lnSpc>
              <a:spcBef>
                <a:spcPct val="0"/>
              </a:spcBef>
            </a:pPr>
            <a:r>
              <a:rPr lang="en-US" sz="3399">
                <a:solidFill>
                  <a:srgbClr val="5E17EB"/>
                </a:solidFill>
                <a:latin typeface="Times New Roman Bold"/>
              </a:rPr>
              <a:t>Étape 12 : Cliquez sur « Terminer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93976" y="2982522"/>
            <a:ext cx="14079057" cy="7202778"/>
          </a:xfrm>
          <a:custGeom>
            <a:avLst/>
            <a:gdLst/>
            <a:ahLst/>
            <a:cxnLst/>
            <a:rect r="r" b="b" t="t" l="l"/>
            <a:pathLst>
              <a:path h="7202778" w="14079057">
                <a:moveTo>
                  <a:pt x="0" y="0"/>
                </a:moveTo>
                <a:lnTo>
                  <a:pt x="14079057" y="0"/>
                </a:lnTo>
                <a:lnTo>
                  <a:pt x="14079057" y="7202778"/>
                </a:lnTo>
                <a:lnTo>
                  <a:pt x="0" y="7202778"/>
                </a:lnTo>
                <a:lnTo>
                  <a:pt x="0" y="0"/>
                </a:lnTo>
                <a:close/>
              </a:path>
            </a:pathLst>
          </a:custGeom>
          <a:blipFill>
            <a:blip r:embed="rId9"/>
            <a:stretch>
              <a:fillRect l="0" t="0" r="0" b="0"/>
            </a:stretch>
          </a:blipFill>
        </p:spPr>
      </p:sp>
      <p:sp>
        <p:nvSpPr>
          <p:cNvPr name="TextBox 11" id="11"/>
          <p:cNvSpPr txBox="true"/>
          <p:nvPr/>
        </p:nvSpPr>
        <p:spPr>
          <a:xfrm rot="0">
            <a:off x="3255229" y="177601"/>
            <a:ext cx="9695148" cy="17049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Vue de la source de données</a:t>
            </a:r>
          </a:p>
        </p:txBody>
      </p:sp>
      <p:sp>
        <p:nvSpPr>
          <p:cNvPr name="TextBox 12" id="12"/>
          <p:cNvSpPr txBox="true"/>
          <p:nvPr/>
        </p:nvSpPr>
        <p:spPr>
          <a:xfrm rot="0">
            <a:off x="231475" y="2259276"/>
            <a:ext cx="17259300" cy="581012"/>
          </a:xfrm>
          <a:prstGeom prst="rect">
            <a:avLst/>
          </a:prstGeom>
        </p:spPr>
        <p:txBody>
          <a:bodyPr anchor="t" rtlCol="false" tIns="0" lIns="0" bIns="0" rIns="0">
            <a:spAutoFit/>
          </a:bodyPr>
          <a:lstStyle/>
          <a:p>
            <a:pPr>
              <a:lnSpc>
                <a:spcPts val="4080"/>
              </a:lnSpc>
              <a:spcBef>
                <a:spcPct val="0"/>
              </a:spcBef>
            </a:pPr>
            <a:r>
              <a:rPr lang="en-US" sz="3399">
                <a:solidFill>
                  <a:srgbClr val="5E17EB"/>
                </a:solidFill>
                <a:latin typeface="Times New Roman Bold"/>
              </a:rPr>
              <a:t>Étape 13 : Sélection des dimensions pertinentes et des tableaux de faits terminés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9397286" y="2639964"/>
            <a:ext cx="8271420" cy="2705082"/>
          </a:xfrm>
          <a:prstGeom prst="rect">
            <a:avLst/>
          </a:prstGeom>
        </p:spPr>
        <p:txBody>
          <a:bodyPr anchor="t" rtlCol="false" tIns="0" lIns="0" bIns="0" rIns="0">
            <a:spAutoFit/>
          </a:bodyPr>
          <a:lstStyle/>
          <a:p>
            <a:pPr algn="r">
              <a:lnSpc>
                <a:spcPts val="10678"/>
              </a:lnSpc>
            </a:pPr>
            <a:r>
              <a:rPr lang="en-US" sz="8898">
                <a:solidFill>
                  <a:srgbClr val="051D64"/>
                </a:solidFill>
                <a:latin typeface="Oswald Bold"/>
              </a:rPr>
              <a:t>Qu’est-ce que </a:t>
            </a:r>
          </a:p>
          <a:p>
            <a:pPr algn="r">
              <a:lnSpc>
                <a:spcPts val="10678"/>
              </a:lnSpc>
            </a:pPr>
            <a:r>
              <a:rPr lang="en-US" sz="8898">
                <a:solidFill>
                  <a:srgbClr val="051D64"/>
                </a:solidFill>
                <a:latin typeface="Oswald Bold"/>
              </a:rPr>
              <a:t>le SSAS ?</a:t>
            </a: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1058435" y="2235576"/>
            <a:ext cx="7229565" cy="1047722"/>
          </a:xfrm>
          <a:prstGeom prst="rect">
            <a:avLst/>
          </a:prstGeom>
        </p:spPr>
        <p:txBody>
          <a:bodyPr anchor="t" rtlCol="false" tIns="0" lIns="0" bIns="0" rIns="0">
            <a:spAutoFit/>
          </a:bodyPr>
          <a:lstStyle/>
          <a:p>
            <a:pPr algn="ctr">
              <a:lnSpc>
                <a:spcPts val="8399"/>
              </a:lnSpc>
            </a:pPr>
            <a:r>
              <a:rPr lang="en-US" sz="6999">
                <a:solidFill>
                  <a:srgbClr val="051D64"/>
                </a:solidFill>
                <a:latin typeface="Oswald Bold"/>
              </a:rPr>
              <a:t> C</a:t>
            </a:r>
            <a:r>
              <a:rPr lang="en-US" sz="6999">
                <a:solidFill>
                  <a:srgbClr val="051D64"/>
                </a:solidFill>
                <a:latin typeface="Oswald Bold"/>
              </a:rPr>
              <a:t>réer un Cube</a:t>
            </a: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3478463"/>
            <a:ext cx="13569723" cy="6709579"/>
          </a:xfrm>
          <a:custGeom>
            <a:avLst/>
            <a:gdLst/>
            <a:ahLst/>
            <a:cxnLst/>
            <a:rect r="r" b="b" t="t" l="l"/>
            <a:pathLst>
              <a:path h="6709579" w="13569723">
                <a:moveTo>
                  <a:pt x="0" y="0"/>
                </a:moveTo>
                <a:lnTo>
                  <a:pt x="13569723" y="0"/>
                </a:lnTo>
                <a:lnTo>
                  <a:pt x="13569723" y="6709579"/>
                </a:lnTo>
                <a:lnTo>
                  <a:pt x="0" y="6709579"/>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Cube</a:t>
            </a:r>
          </a:p>
        </p:txBody>
      </p:sp>
      <p:sp>
        <p:nvSpPr>
          <p:cNvPr name="TextBox 12" id="12"/>
          <p:cNvSpPr txBox="true"/>
          <p:nvPr/>
        </p:nvSpPr>
        <p:spPr>
          <a:xfrm rot="0">
            <a:off x="231475" y="2597413"/>
            <a:ext cx="17259300" cy="581012"/>
          </a:xfrm>
          <a:prstGeom prst="rect">
            <a:avLst/>
          </a:prstGeom>
        </p:spPr>
        <p:txBody>
          <a:bodyPr anchor="t" rtlCol="false" tIns="0" lIns="0" bIns="0" rIns="0">
            <a:spAutoFit/>
          </a:bodyPr>
          <a:lstStyle/>
          <a:p>
            <a:pPr>
              <a:lnSpc>
                <a:spcPts val="4080"/>
              </a:lnSpc>
              <a:spcBef>
                <a:spcPct val="0"/>
              </a:spcBef>
            </a:pPr>
            <a:r>
              <a:rPr lang="en-US" sz="3399">
                <a:solidFill>
                  <a:srgbClr val="5E17EB"/>
                </a:solidFill>
                <a:latin typeface="Times New Roman Bold"/>
              </a:rPr>
              <a:t>Étape 14 : Clic droit sur "Cubes" &gt; Cliquez sur "Nouveau Cube" &gt; Cliquez sur "Suivant"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Cube</a:t>
            </a:r>
          </a:p>
        </p:txBody>
      </p:sp>
      <p:sp>
        <p:nvSpPr>
          <p:cNvPr name="TextBox 11" id="11"/>
          <p:cNvSpPr txBox="true"/>
          <p:nvPr/>
        </p:nvSpPr>
        <p:spPr>
          <a:xfrm rot="0">
            <a:off x="231475" y="2597413"/>
            <a:ext cx="17259300" cy="581012"/>
          </a:xfrm>
          <a:prstGeom prst="rect">
            <a:avLst/>
          </a:prstGeom>
        </p:spPr>
        <p:txBody>
          <a:bodyPr anchor="t" rtlCol="false" tIns="0" lIns="0" bIns="0" rIns="0">
            <a:spAutoFit/>
          </a:bodyPr>
          <a:lstStyle/>
          <a:p>
            <a:pPr>
              <a:lnSpc>
                <a:spcPts val="4080"/>
              </a:lnSpc>
              <a:spcBef>
                <a:spcPct val="0"/>
              </a:spcBef>
            </a:pPr>
            <a:r>
              <a:rPr lang="en-US" sz="3399">
                <a:solidFill>
                  <a:srgbClr val="5E17EB"/>
                </a:solidFill>
                <a:latin typeface="Times New Roman Bold"/>
              </a:rPr>
              <a:t>Étape 15 : Sélectionnez « Utiliser les tables existantes » &gt; Cliquez sur « Suivant »</a:t>
            </a:r>
          </a:p>
        </p:txBody>
      </p:sp>
      <p:sp>
        <p:nvSpPr>
          <p:cNvPr name="Freeform 12" id="12"/>
          <p:cNvSpPr/>
          <p:nvPr/>
        </p:nvSpPr>
        <p:spPr>
          <a:xfrm flipH="false" flipV="false" rot="0">
            <a:off x="388501" y="3326184"/>
            <a:ext cx="16870799" cy="6462108"/>
          </a:xfrm>
          <a:custGeom>
            <a:avLst/>
            <a:gdLst/>
            <a:ahLst/>
            <a:cxnLst/>
            <a:rect r="r" b="b" t="t" l="l"/>
            <a:pathLst>
              <a:path h="6462108" w="16870799">
                <a:moveTo>
                  <a:pt x="0" y="0"/>
                </a:moveTo>
                <a:lnTo>
                  <a:pt x="16870799" y="0"/>
                </a:lnTo>
                <a:lnTo>
                  <a:pt x="16870799" y="6462108"/>
                </a:lnTo>
                <a:lnTo>
                  <a:pt x="0" y="6462108"/>
                </a:lnTo>
                <a:lnTo>
                  <a:pt x="0" y="0"/>
                </a:lnTo>
                <a:close/>
              </a:path>
            </a:pathLst>
          </a:custGeom>
          <a:blipFill>
            <a:blip r:embed="rId9"/>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983553" y="3490702"/>
            <a:ext cx="13359390" cy="6796298"/>
          </a:xfrm>
          <a:custGeom>
            <a:avLst/>
            <a:gdLst/>
            <a:ahLst/>
            <a:cxnLst/>
            <a:rect r="r" b="b" t="t" l="l"/>
            <a:pathLst>
              <a:path h="6796298" w="13359390">
                <a:moveTo>
                  <a:pt x="0" y="0"/>
                </a:moveTo>
                <a:lnTo>
                  <a:pt x="13359390" y="0"/>
                </a:lnTo>
                <a:lnTo>
                  <a:pt x="13359390" y="6796298"/>
                </a:lnTo>
                <a:lnTo>
                  <a:pt x="0" y="6796298"/>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Cube</a:t>
            </a:r>
          </a:p>
        </p:txBody>
      </p:sp>
      <p:sp>
        <p:nvSpPr>
          <p:cNvPr name="TextBox 12" id="12"/>
          <p:cNvSpPr txBox="true"/>
          <p:nvPr/>
        </p:nvSpPr>
        <p:spPr>
          <a:xfrm rot="0">
            <a:off x="231475" y="2597413"/>
            <a:ext cx="17259300" cy="561962"/>
          </a:xfrm>
          <a:prstGeom prst="rect">
            <a:avLst/>
          </a:prstGeom>
        </p:spPr>
        <p:txBody>
          <a:bodyPr anchor="t" rtlCol="false" tIns="0" lIns="0" bIns="0" rIns="0">
            <a:spAutoFit/>
          </a:bodyPr>
          <a:lstStyle/>
          <a:p>
            <a:pPr>
              <a:lnSpc>
                <a:spcPts val="3960"/>
              </a:lnSpc>
              <a:spcBef>
                <a:spcPct val="0"/>
              </a:spcBef>
            </a:pPr>
            <a:r>
              <a:rPr lang="en-US" sz="3299">
                <a:solidFill>
                  <a:srgbClr val="5E17EB"/>
                </a:solidFill>
                <a:latin typeface="Times New Roman Bold"/>
              </a:rPr>
              <a:t>Étape 16 : Sélectionnez « FactInternet Sales » et « FactReseller Sales » &gt; Cliquez sur « Suivant »</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104117" y="3691748"/>
            <a:ext cx="11997371" cy="5849578"/>
          </a:xfrm>
          <a:custGeom>
            <a:avLst/>
            <a:gdLst/>
            <a:ahLst/>
            <a:cxnLst/>
            <a:rect r="r" b="b" t="t" l="l"/>
            <a:pathLst>
              <a:path h="5849578" w="11997371">
                <a:moveTo>
                  <a:pt x="0" y="0"/>
                </a:moveTo>
                <a:lnTo>
                  <a:pt x="11997371" y="0"/>
                </a:lnTo>
                <a:lnTo>
                  <a:pt x="11997371" y="5849579"/>
                </a:lnTo>
                <a:lnTo>
                  <a:pt x="0" y="5849579"/>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Cube</a:t>
            </a:r>
          </a:p>
        </p:txBody>
      </p:sp>
      <p:sp>
        <p:nvSpPr>
          <p:cNvPr name="TextBox 12" id="12"/>
          <p:cNvSpPr txBox="true"/>
          <p:nvPr/>
        </p:nvSpPr>
        <p:spPr>
          <a:xfrm rot="0">
            <a:off x="231475" y="2597413"/>
            <a:ext cx="17259300" cy="561962"/>
          </a:xfrm>
          <a:prstGeom prst="rect">
            <a:avLst/>
          </a:prstGeom>
        </p:spPr>
        <p:txBody>
          <a:bodyPr anchor="t" rtlCol="false" tIns="0" lIns="0" bIns="0" rIns="0">
            <a:spAutoFit/>
          </a:bodyPr>
          <a:lstStyle/>
          <a:p>
            <a:pPr>
              <a:lnSpc>
                <a:spcPts val="3960"/>
              </a:lnSpc>
              <a:spcBef>
                <a:spcPct val="0"/>
              </a:spcBef>
            </a:pPr>
            <a:r>
              <a:rPr lang="en-US" sz="3299">
                <a:solidFill>
                  <a:srgbClr val="5E17EB"/>
                </a:solidFill>
                <a:latin typeface="Times New Roman Bold"/>
              </a:rPr>
              <a:t>Étape 17 : Cliquez sur "Suivant"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117309" y="4130926"/>
            <a:ext cx="12225634" cy="5426466"/>
          </a:xfrm>
          <a:custGeom>
            <a:avLst/>
            <a:gdLst/>
            <a:ahLst/>
            <a:cxnLst/>
            <a:rect r="r" b="b" t="t" l="l"/>
            <a:pathLst>
              <a:path h="5426466" w="12225634">
                <a:moveTo>
                  <a:pt x="0" y="0"/>
                </a:moveTo>
                <a:lnTo>
                  <a:pt x="12225634" y="0"/>
                </a:lnTo>
                <a:lnTo>
                  <a:pt x="12225634" y="5426466"/>
                </a:lnTo>
                <a:lnTo>
                  <a:pt x="0" y="5426466"/>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Cube</a:t>
            </a:r>
          </a:p>
        </p:txBody>
      </p:sp>
      <p:sp>
        <p:nvSpPr>
          <p:cNvPr name="TextBox 12" id="12"/>
          <p:cNvSpPr txBox="true"/>
          <p:nvPr/>
        </p:nvSpPr>
        <p:spPr>
          <a:xfrm rot="0">
            <a:off x="231475" y="2597413"/>
            <a:ext cx="17259300" cy="552438"/>
          </a:xfrm>
          <a:prstGeom prst="rect">
            <a:avLst/>
          </a:prstGeom>
        </p:spPr>
        <p:txBody>
          <a:bodyPr anchor="t" rtlCol="false" tIns="0" lIns="0" bIns="0" rIns="0">
            <a:spAutoFit/>
          </a:bodyPr>
          <a:lstStyle/>
          <a:p>
            <a:pPr>
              <a:lnSpc>
                <a:spcPts val="3840"/>
              </a:lnSpc>
              <a:spcBef>
                <a:spcPct val="0"/>
              </a:spcBef>
            </a:pPr>
            <a:r>
              <a:rPr lang="en-US" sz="3199">
                <a:solidFill>
                  <a:srgbClr val="5E17EB"/>
                </a:solidFill>
                <a:latin typeface="Times New Roman Bold"/>
              </a:rPr>
              <a:t>Étape 18 : Désélectionnez « Fact Internet Sales » et « Fact Reseller Sales » &gt; Cliquez sur « Suivant »</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12065" y="3387041"/>
            <a:ext cx="13800347" cy="6406626"/>
          </a:xfrm>
          <a:custGeom>
            <a:avLst/>
            <a:gdLst/>
            <a:ahLst/>
            <a:cxnLst/>
            <a:rect r="r" b="b" t="t" l="l"/>
            <a:pathLst>
              <a:path h="6406626" w="13800347">
                <a:moveTo>
                  <a:pt x="0" y="0"/>
                </a:moveTo>
                <a:lnTo>
                  <a:pt x="13800347" y="0"/>
                </a:lnTo>
                <a:lnTo>
                  <a:pt x="13800347" y="6406627"/>
                </a:lnTo>
                <a:lnTo>
                  <a:pt x="0" y="6406627"/>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Création Cube</a:t>
            </a:r>
          </a:p>
        </p:txBody>
      </p:sp>
      <p:sp>
        <p:nvSpPr>
          <p:cNvPr name="TextBox 12" id="12"/>
          <p:cNvSpPr txBox="true"/>
          <p:nvPr/>
        </p:nvSpPr>
        <p:spPr>
          <a:xfrm rot="0">
            <a:off x="231475" y="2597413"/>
            <a:ext cx="17259300" cy="552438"/>
          </a:xfrm>
          <a:prstGeom prst="rect">
            <a:avLst/>
          </a:prstGeom>
        </p:spPr>
        <p:txBody>
          <a:bodyPr anchor="t" rtlCol="false" tIns="0" lIns="0" bIns="0" rIns="0">
            <a:spAutoFit/>
          </a:bodyPr>
          <a:lstStyle/>
          <a:p>
            <a:pPr>
              <a:lnSpc>
                <a:spcPts val="3840"/>
              </a:lnSpc>
              <a:spcBef>
                <a:spcPct val="0"/>
              </a:spcBef>
            </a:pPr>
            <a:r>
              <a:rPr lang="en-US" sz="3199">
                <a:solidFill>
                  <a:srgbClr val="5E17EB"/>
                </a:solidFill>
                <a:latin typeface="Times New Roman"/>
              </a:rPr>
              <a:t>Étape 19 : Cliquez sur "Terminer" &gt; Distinguer les dimensions et les tableaux de faits terminés</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467389" y="4409743"/>
            <a:ext cx="12875554" cy="5717589"/>
          </a:xfrm>
          <a:custGeom>
            <a:avLst/>
            <a:gdLst/>
            <a:ahLst/>
            <a:cxnLst/>
            <a:rect r="r" b="b" t="t" l="l"/>
            <a:pathLst>
              <a:path h="5717589" w="12875554">
                <a:moveTo>
                  <a:pt x="0" y="0"/>
                </a:moveTo>
                <a:lnTo>
                  <a:pt x="12875554" y="0"/>
                </a:lnTo>
                <a:lnTo>
                  <a:pt x="12875554" y="5717589"/>
                </a:lnTo>
                <a:lnTo>
                  <a:pt x="0" y="5717589"/>
                </a:lnTo>
                <a:lnTo>
                  <a:pt x="0" y="0"/>
                </a:lnTo>
                <a:close/>
              </a:path>
            </a:pathLst>
          </a:custGeom>
          <a:blipFill>
            <a:blip r:embed="rId9"/>
            <a:stretch>
              <a:fillRect l="0" t="0" r="0" b="0"/>
            </a:stretch>
          </a:blipFill>
        </p:spPr>
      </p:sp>
      <p:sp>
        <p:nvSpPr>
          <p:cNvPr name="TextBox 11" id="11"/>
          <p:cNvSpPr txBox="true"/>
          <p:nvPr/>
        </p:nvSpPr>
        <p:spPr>
          <a:xfrm rot="0">
            <a:off x="3255229" y="158551"/>
            <a:ext cx="9695148" cy="1104874"/>
          </a:xfrm>
          <a:prstGeom prst="rect">
            <a:avLst/>
          </a:prstGeom>
        </p:spPr>
        <p:txBody>
          <a:bodyPr anchor="t" rtlCol="false" tIns="0" lIns="0" bIns="0" rIns="0">
            <a:spAutoFit/>
          </a:bodyPr>
          <a:lstStyle/>
          <a:p>
            <a:pPr algn="ctr">
              <a:lnSpc>
                <a:spcPts val="7755"/>
              </a:lnSpc>
            </a:pPr>
            <a:r>
              <a:rPr lang="en-US" sz="6462" u="sng">
                <a:solidFill>
                  <a:srgbClr val="051D64"/>
                </a:solidFill>
                <a:latin typeface="Times New Roman Bold"/>
              </a:rPr>
              <a:t>Dimensions</a:t>
            </a:r>
          </a:p>
        </p:txBody>
      </p:sp>
      <p:sp>
        <p:nvSpPr>
          <p:cNvPr name="TextBox 12" id="12"/>
          <p:cNvSpPr txBox="true"/>
          <p:nvPr/>
        </p:nvSpPr>
        <p:spPr>
          <a:xfrm rot="0">
            <a:off x="231475" y="2597413"/>
            <a:ext cx="17259300" cy="1038219"/>
          </a:xfrm>
          <a:prstGeom prst="rect">
            <a:avLst/>
          </a:prstGeom>
        </p:spPr>
        <p:txBody>
          <a:bodyPr anchor="t" rtlCol="false" tIns="0" lIns="0" bIns="0" rIns="0">
            <a:spAutoFit/>
          </a:bodyPr>
          <a:lstStyle/>
          <a:p>
            <a:pPr>
              <a:lnSpc>
                <a:spcPts val="3839"/>
              </a:lnSpc>
            </a:pPr>
            <a:r>
              <a:rPr lang="en-US" sz="3199">
                <a:solidFill>
                  <a:srgbClr val="FF5757"/>
                </a:solidFill>
                <a:latin typeface="Times New Roman"/>
              </a:rPr>
              <a:t>Dimensions: Pour sélectionner les attributs pertinents dans les 10 tables de dimensions</a:t>
            </a:r>
          </a:p>
          <a:p>
            <a:pPr>
              <a:lnSpc>
                <a:spcPts val="3840"/>
              </a:lnSpc>
              <a:spcBef>
                <a:spcPct val="0"/>
              </a:spcBef>
            </a:pPr>
            <a:r>
              <a:rPr lang="en-US" sz="3199">
                <a:solidFill>
                  <a:srgbClr val="5E17EB"/>
                </a:solidFill>
                <a:latin typeface="Times New Roman"/>
              </a:rPr>
              <a:t>Étape 20 : Sélectionnez les attributs pertinents de la table de dimensions Dim Date</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4292917"/>
            <a:ext cx="13105600" cy="5323389"/>
          </a:xfrm>
          <a:custGeom>
            <a:avLst/>
            <a:gdLst/>
            <a:ahLst/>
            <a:cxnLst/>
            <a:rect r="r" b="b" t="t" l="l"/>
            <a:pathLst>
              <a:path h="5323389" w="13105600">
                <a:moveTo>
                  <a:pt x="0" y="0"/>
                </a:moveTo>
                <a:lnTo>
                  <a:pt x="13105600" y="0"/>
                </a:lnTo>
                <a:lnTo>
                  <a:pt x="13105600" y="5323389"/>
                </a:lnTo>
                <a:lnTo>
                  <a:pt x="0" y="5323389"/>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Dimensions</a:t>
            </a:r>
          </a:p>
        </p:txBody>
      </p:sp>
      <p:sp>
        <p:nvSpPr>
          <p:cNvPr name="TextBox 12" id="12"/>
          <p:cNvSpPr txBox="true"/>
          <p:nvPr/>
        </p:nvSpPr>
        <p:spPr>
          <a:xfrm rot="0">
            <a:off x="231475" y="2597413"/>
            <a:ext cx="17259300" cy="552438"/>
          </a:xfrm>
          <a:prstGeom prst="rect">
            <a:avLst/>
          </a:prstGeom>
        </p:spPr>
        <p:txBody>
          <a:bodyPr anchor="t" rtlCol="false" tIns="0" lIns="0" bIns="0" rIns="0">
            <a:spAutoFit/>
          </a:bodyPr>
          <a:lstStyle/>
          <a:p>
            <a:pPr>
              <a:lnSpc>
                <a:spcPts val="3840"/>
              </a:lnSpc>
              <a:spcBef>
                <a:spcPct val="0"/>
              </a:spcBef>
            </a:pPr>
            <a:r>
              <a:rPr lang="en-US" sz="3199">
                <a:solidFill>
                  <a:srgbClr val="5E17EB"/>
                </a:solidFill>
                <a:latin typeface="Times New Roman"/>
              </a:rPr>
              <a:t>Étape 21 : Sélectionnez les attributs pertinents de la table de dimension Dim Sales Territory</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231475" y="3703287"/>
            <a:ext cx="14111467" cy="6007852"/>
          </a:xfrm>
          <a:custGeom>
            <a:avLst/>
            <a:gdLst/>
            <a:ahLst/>
            <a:cxnLst/>
            <a:rect r="r" b="b" t="t" l="l"/>
            <a:pathLst>
              <a:path h="6007852" w="14111467">
                <a:moveTo>
                  <a:pt x="0" y="0"/>
                </a:moveTo>
                <a:lnTo>
                  <a:pt x="14111468" y="0"/>
                </a:lnTo>
                <a:lnTo>
                  <a:pt x="14111468" y="6007852"/>
                </a:lnTo>
                <a:lnTo>
                  <a:pt x="0" y="6007852"/>
                </a:lnTo>
                <a:lnTo>
                  <a:pt x="0" y="0"/>
                </a:lnTo>
                <a:close/>
              </a:path>
            </a:pathLst>
          </a:custGeom>
          <a:blipFill>
            <a:blip r:embed="rId9"/>
            <a:stretch>
              <a:fillRect l="0" t="0" r="0" b="0"/>
            </a:stretch>
          </a:blipFill>
        </p:spPr>
      </p:sp>
      <p:sp>
        <p:nvSpPr>
          <p:cNvPr name="TextBox 11" id="11"/>
          <p:cNvSpPr txBox="true"/>
          <p:nvPr/>
        </p:nvSpPr>
        <p:spPr>
          <a:xfrm rot="0">
            <a:off x="3255229" y="1776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Dimensions</a:t>
            </a:r>
          </a:p>
        </p:txBody>
      </p:sp>
      <p:sp>
        <p:nvSpPr>
          <p:cNvPr name="TextBox 12" id="12"/>
          <p:cNvSpPr txBox="true"/>
          <p:nvPr/>
        </p:nvSpPr>
        <p:spPr>
          <a:xfrm rot="0">
            <a:off x="231475" y="2597413"/>
            <a:ext cx="17259300" cy="552438"/>
          </a:xfrm>
          <a:prstGeom prst="rect">
            <a:avLst/>
          </a:prstGeom>
        </p:spPr>
        <p:txBody>
          <a:bodyPr anchor="t" rtlCol="false" tIns="0" lIns="0" bIns="0" rIns="0">
            <a:spAutoFit/>
          </a:bodyPr>
          <a:lstStyle/>
          <a:p>
            <a:pPr>
              <a:lnSpc>
                <a:spcPts val="3840"/>
              </a:lnSpc>
              <a:spcBef>
                <a:spcPct val="0"/>
              </a:spcBef>
            </a:pPr>
            <a:r>
              <a:rPr lang="en-US" sz="3199">
                <a:solidFill>
                  <a:srgbClr val="5E17EB"/>
                </a:solidFill>
                <a:latin typeface="Times New Roman"/>
              </a:rPr>
              <a:t>Étape 22 : Sélectionnez les attributs pertinents de la table de dimensions Dim Promotion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30795"/>
          </a:xfrm>
          <a:custGeom>
            <a:avLst/>
            <a:gdLst/>
            <a:ahLst/>
            <a:cxnLst/>
            <a:rect r="r" b="b" t="t" l="l"/>
            <a:pathLst>
              <a:path h="3330795" w="18288000">
                <a:moveTo>
                  <a:pt x="0" y="0"/>
                </a:moveTo>
                <a:lnTo>
                  <a:pt x="18288000" y="0"/>
                </a:lnTo>
                <a:lnTo>
                  <a:pt x="18288000" y="3330795"/>
                </a:lnTo>
                <a:lnTo>
                  <a:pt x="0" y="3330795"/>
                </a:lnTo>
                <a:lnTo>
                  <a:pt x="0" y="0"/>
                </a:lnTo>
                <a:close/>
              </a:path>
            </a:pathLst>
          </a:custGeom>
          <a:blipFill>
            <a:blip r:embed="rId2"/>
            <a:stretch>
              <a:fillRect l="0" t="-149533" r="0" b="-116683"/>
            </a:stretch>
          </a:blipFill>
        </p:spPr>
      </p:sp>
      <p:sp>
        <p:nvSpPr>
          <p:cNvPr name="TextBox 3" id="3"/>
          <p:cNvSpPr txBox="true"/>
          <p:nvPr/>
        </p:nvSpPr>
        <p:spPr>
          <a:xfrm rot="0">
            <a:off x="989526" y="3354345"/>
            <a:ext cx="14804638" cy="2224085"/>
          </a:xfrm>
          <a:prstGeom prst="rect">
            <a:avLst/>
          </a:prstGeom>
        </p:spPr>
        <p:txBody>
          <a:bodyPr anchor="t" rtlCol="false" tIns="0" lIns="0" bIns="0" rIns="0">
            <a:spAutoFit/>
          </a:bodyPr>
          <a:lstStyle/>
          <a:p>
            <a:pPr algn="ctr">
              <a:lnSpc>
                <a:spcPts val="8866"/>
              </a:lnSpc>
            </a:pPr>
            <a:r>
              <a:rPr lang="en-US" sz="7388">
                <a:solidFill>
                  <a:srgbClr val="051D64"/>
                </a:solidFill>
                <a:latin typeface="Oswald Bold"/>
              </a:rPr>
              <a:t>Qu’est-ce que le SSAS ?</a:t>
            </a:r>
          </a:p>
          <a:p>
            <a:pPr algn="ctr">
              <a:lnSpc>
                <a:spcPts val="8866"/>
              </a:lnSpc>
            </a:pPr>
          </a:p>
        </p:txBody>
      </p:sp>
      <p:sp>
        <p:nvSpPr>
          <p:cNvPr name="Freeform 4" id="4"/>
          <p:cNvSpPr/>
          <p:nvPr/>
        </p:nvSpPr>
        <p:spPr>
          <a:xfrm flipH="false" flipV="false" rot="0">
            <a:off x="-1609618" y="2672663"/>
            <a:ext cx="5952668" cy="1238880"/>
          </a:xfrm>
          <a:custGeom>
            <a:avLst/>
            <a:gdLst/>
            <a:ahLst/>
            <a:cxnLst/>
            <a:rect r="r" b="b" t="t" l="l"/>
            <a:pathLst>
              <a:path h="1238880" w="5952668">
                <a:moveTo>
                  <a:pt x="0" y="0"/>
                </a:moveTo>
                <a:lnTo>
                  <a:pt x="5952668" y="0"/>
                </a:lnTo>
                <a:lnTo>
                  <a:pt x="5952668" y="1238880"/>
                </a:lnTo>
                <a:lnTo>
                  <a:pt x="0" y="12388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04169" y="2471016"/>
            <a:ext cx="5952668" cy="1238880"/>
          </a:xfrm>
          <a:custGeom>
            <a:avLst/>
            <a:gdLst/>
            <a:ahLst/>
            <a:cxnLst/>
            <a:rect r="r" b="b" t="t" l="l"/>
            <a:pathLst>
              <a:path h="1238880" w="5952668">
                <a:moveTo>
                  <a:pt x="0" y="0"/>
                </a:moveTo>
                <a:lnTo>
                  <a:pt x="5952668" y="0"/>
                </a:lnTo>
                <a:lnTo>
                  <a:pt x="5952668" y="1238880"/>
                </a:lnTo>
                <a:lnTo>
                  <a:pt x="0" y="12388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111727" y="3564985"/>
            <a:ext cx="441761" cy="505615"/>
            <a:chOff x="0" y="0"/>
            <a:chExt cx="589015" cy="674153"/>
          </a:xfrm>
        </p:grpSpPr>
        <p:sp>
          <p:nvSpPr>
            <p:cNvPr name="Freeform 7" id="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8" id="8"/>
          <p:cNvGrpSpPr/>
          <p:nvPr/>
        </p:nvGrpSpPr>
        <p:grpSpPr>
          <a:xfrm rot="0">
            <a:off x="15452945" y="3564985"/>
            <a:ext cx="441761" cy="505615"/>
            <a:chOff x="0" y="0"/>
            <a:chExt cx="589015" cy="674153"/>
          </a:xfrm>
        </p:grpSpPr>
        <p:sp>
          <p:nvSpPr>
            <p:cNvPr name="Freeform 9" id="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0" id="10"/>
          <p:cNvGrpSpPr/>
          <p:nvPr/>
        </p:nvGrpSpPr>
        <p:grpSpPr>
          <a:xfrm rot="0">
            <a:off x="15794164" y="3564985"/>
            <a:ext cx="441761" cy="505615"/>
            <a:chOff x="0" y="0"/>
            <a:chExt cx="589015" cy="674153"/>
          </a:xfrm>
        </p:grpSpPr>
        <p:sp>
          <p:nvSpPr>
            <p:cNvPr name="Freeform 11" id="1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2" id="12"/>
          <p:cNvGrpSpPr/>
          <p:nvPr/>
        </p:nvGrpSpPr>
        <p:grpSpPr>
          <a:xfrm rot="0">
            <a:off x="16135382" y="3564985"/>
            <a:ext cx="441761" cy="505615"/>
            <a:chOff x="0" y="0"/>
            <a:chExt cx="589015" cy="674153"/>
          </a:xfrm>
        </p:grpSpPr>
        <p:sp>
          <p:nvSpPr>
            <p:cNvPr name="Freeform 13" id="13"/>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4" id="14"/>
          <p:cNvGrpSpPr/>
          <p:nvPr/>
        </p:nvGrpSpPr>
        <p:grpSpPr>
          <a:xfrm rot="0">
            <a:off x="16476600" y="3564985"/>
            <a:ext cx="441761" cy="505615"/>
            <a:chOff x="0" y="0"/>
            <a:chExt cx="589015" cy="674153"/>
          </a:xfrm>
        </p:grpSpPr>
        <p:sp>
          <p:nvSpPr>
            <p:cNvPr name="Freeform 15" id="15"/>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6" id="16"/>
          <p:cNvGrpSpPr/>
          <p:nvPr/>
        </p:nvGrpSpPr>
        <p:grpSpPr>
          <a:xfrm rot="0">
            <a:off x="16817818" y="3564985"/>
            <a:ext cx="441761" cy="505615"/>
            <a:chOff x="0" y="0"/>
            <a:chExt cx="589015" cy="674153"/>
          </a:xfrm>
        </p:grpSpPr>
        <p:sp>
          <p:nvSpPr>
            <p:cNvPr name="Freeform 17" id="1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8" id="18"/>
          <p:cNvGrpSpPr/>
          <p:nvPr/>
        </p:nvGrpSpPr>
        <p:grpSpPr>
          <a:xfrm rot="0">
            <a:off x="17159036" y="3564985"/>
            <a:ext cx="441761" cy="505615"/>
            <a:chOff x="0" y="0"/>
            <a:chExt cx="589015" cy="674153"/>
          </a:xfrm>
        </p:grpSpPr>
        <p:sp>
          <p:nvSpPr>
            <p:cNvPr name="Freeform 19" id="1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20" id="20"/>
          <p:cNvGrpSpPr/>
          <p:nvPr/>
        </p:nvGrpSpPr>
        <p:grpSpPr>
          <a:xfrm rot="0">
            <a:off x="17500254" y="3564985"/>
            <a:ext cx="441761" cy="505615"/>
            <a:chOff x="0" y="0"/>
            <a:chExt cx="589015" cy="674153"/>
          </a:xfrm>
        </p:grpSpPr>
        <p:sp>
          <p:nvSpPr>
            <p:cNvPr name="Freeform 21" id="2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sp>
        <p:nvSpPr>
          <p:cNvPr name="TextBox 22" id="22"/>
          <p:cNvSpPr txBox="true"/>
          <p:nvPr/>
        </p:nvSpPr>
        <p:spPr>
          <a:xfrm rot="0">
            <a:off x="578026" y="4535416"/>
            <a:ext cx="17131949" cy="5862225"/>
          </a:xfrm>
          <a:prstGeom prst="rect">
            <a:avLst/>
          </a:prstGeom>
        </p:spPr>
        <p:txBody>
          <a:bodyPr anchor="t" rtlCol="false" tIns="0" lIns="0" bIns="0" rIns="0">
            <a:spAutoFit/>
          </a:bodyPr>
          <a:lstStyle/>
          <a:p>
            <a:pPr>
              <a:lnSpc>
                <a:spcPts val="6580"/>
              </a:lnSpc>
            </a:pPr>
            <a:r>
              <a:rPr lang="en-US" sz="4699">
                <a:solidFill>
                  <a:srgbClr val="03060B"/>
                </a:solidFill>
                <a:latin typeface="Times New Roman"/>
              </a:rPr>
              <a:t>Services d'analyse SQL Server (SSAS) est un serveur OLAP multidimensionnel ainsi qu'un moteur d'analyse qui vous permet de découper de gros volumes de données. Cela fait partie de Microsoft SQL Server et aide à effectuer une analyse en utilisant diverses dimensions. Il comporte 2 variantes multidimensionnelles et tabulaires. Le formulaire complet SSAS est SQL Server Analysis Services.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3635626"/>
            <a:ext cx="15576988" cy="6651374"/>
          </a:xfrm>
          <a:custGeom>
            <a:avLst/>
            <a:gdLst/>
            <a:ahLst/>
            <a:cxnLst/>
            <a:rect r="r" b="b" t="t" l="l"/>
            <a:pathLst>
              <a:path h="6651374" w="15576988">
                <a:moveTo>
                  <a:pt x="0" y="0"/>
                </a:moveTo>
                <a:lnTo>
                  <a:pt x="15576988" y="0"/>
                </a:lnTo>
                <a:lnTo>
                  <a:pt x="15576988" y="6651374"/>
                </a:lnTo>
                <a:lnTo>
                  <a:pt x="0" y="6651374"/>
                </a:lnTo>
                <a:lnTo>
                  <a:pt x="0" y="0"/>
                </a:lnTo>
                <a:close/>
              </a:path>
            </a:pathLst>
          </a:custGeom>
          <a:blipFill>
            <a:blip r:embed="rId9"/>
            <a:stretch>
              <a:fillRect l="0" t="0" r="0" b="0"/>
            </a:stretch>
          </a:blipFill>
        </p:spPr>
      </p:sp>
      <p:sp>
        <p:nvSpPr>
          <p:cNvPr name="TextBox 11" id="11"/>
          <p:cNvSpPr txBox="true"/>
          <p:nvPr/>
        </p:nvSpPr>
        <p:spPr>
          <a:xfrm rot="0">
            <a:off x="3255229" y="215701"/>
            <a:ext cx="9695148" cy="904854"/>
          </a:xfrm>
          <a:prstGeom prst="rect">
            <a:avLst/>
          </a:prstGeom>
        </p:spPr>
        <p:txBody>
          <a:bodyPr anchor="t" rtlCol="false" tIns="0" lIns="0" bIns="0" rIns="0">
            <a:spAutoFit/>
          </a:bodyPr>
          <a:lstStyle/>
          <a:p>
            <a:pPr algn="ctr">
              <a:lnSpc>
                <a:spcPts val="6315"/>
              </a:lnSpc>
            </a:pPr>
            <a:r>
              <a:rPr lang="en-US" sz="5262" u="sng">
                <a:solidFill>
                  <a:srgbClr val="051D64"/>
                </a:solidFill>
                <a:latin typeface="Times New Roman Bold"/>
              </a:rPr>
              <a:t>Déployer notre application</a:t>
            </a:r>
          </a:p>
        </p:txBody>
      </p:sp>
      <p:sp>
        <p:nvSpPr>
          <p:cNvPr name="TextBox 12" id="12"/>
          <p:cNvSpPr txBox="true"/>
          <p:nvPr/>
        </p:nvSpPr>
        <p:spPr>
          <a:xfrm rot="0">
            <a:off x="231475" y="2597413"/>
            <a:ext cx="17259300" cy="1038213"/>
          </a:xfrm>
          <a:prstGeom prst="rect">
            <a:avLst/>
          </a:prstGeom>
        </p:spPr>
        <p:txBody>
          <a:bodyPr anchor="t" rtlCol="false" tIns="0" lIns="0" bIns="0" rIns="0">
            <a:spAutoFit/>
          </a:bodyPr>
          <a:lstStyle/>
          <a:p>
            <a:pPr>
              <a:lnSpc>
                <a:spcPts val="3840"/>
              </a:lnSpc>
              <a:spcBef>
                <a:spcPct val="0"/>
              </a:spcBef>
            </a:pPr>
            <a:r>
              <a:rPr lang="en-US" sz="3199">
                <a:solidFill>
                  <a:srgbClr val="5E17EB"/>
                </a:solidFill>
                <a:latin typeface="Times New Roman"/>
              </a:rPr>
              <a:t>Étape 23 : Clic droit sur "Giant Bikes" &gt; Cliquez sur "Construire" &gt; Cliquez sur "Déployer" &gt; Déploiement du cube OLAP terminé</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83474" y="2655477"/>
            <a:ext cx="14679884" cy="7446050"/>
          </a:xfrm>
          <a:custGeom>
            <a:avLst/>
            <a:gdLst/>
            <a:ahLst/>
            <a:cxnLst/>
            <a:rect r="r" b="b" t="t" l="l"/>
            <a:pathLst>
              <a:path h="7446050" w="14679884">
                <a:moveTo>
                  <a:pt x="0" y="0"/>
                </a:moveTo>
                <a:lnTo>
                  <a:pt x="14679883" y="0"/>
                </a:lnTo>
                <a:lnTo>
                  <a:pt x="14679883" y="7446050"/>
                </a:lnTo>
                <a:lnTo>
                  <a:pt x="0" y="7446050"/>
                </a:lnTo>
                <a:lnTo>
                  <a:pt x="0" y="0"/>
                </a:lnTo>
                <a:close/>
              </a:path>
            </a:pathLst>
          </a:custGeom>
          <a:blipFill>
            <a:blip r:embed="rId9"/>
            <a:stretch>
              <a:fillRect l="0" t="0" r="0" b="0"/>
            </a:stretch>
          </a:blipFill>
        </p:spPr>
      </p:sp>
      <p:sp>
        <p:nvSpPr>
          <p:cNvPr name="TextBox 11" id="11"/>
          <p:cNvSpPr txBox="true"/>
          <p:nvPr/>
        </p:nvSpPr>
        <p:spPr>
          <a:xfrm rot="0">
            <a:off x="2986087" y="665300"/>
            <a:ext cx="9695148" cy="1447766"/>
          </a:xfrm>
          <a:prstGeom prst="rect">
            <a:avLst/>
          </a:prstGeom>
        </p:spPr>
        <p:txBody>
          <a:bodyPr anchor="t" rtlCol="false" tIns="0" lIns="0" bIns="0" rIns="0">
            <a:spAutoFit/>
          </a:bodyPr>
          <a:lstStyle/>
          <a:p>
            <a:pPr algn="ctr">
              <a:lnSpc>
                <a:spcPts val="10154"/>
              </a:lnSpc>
            </a:pPr>
            <a:r>
              <a:rPr lang="en-US" sz="8462" u="sng">
                <a:solidFill>
                  <a:srgbClr val="051D64"/>
                </a:solidFill>
                <a:latin typeface="Times New Roman Bold"/>
              </a:rPr>
              <a:t>sql server </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2986087" y="119079"/>
            <a:ext cx="9695148" cy="1447766"/>
          </a:xfrm>
          <a:prstGeom prst="rect">
            <a:avLst/>
          </a:prstGeom>
        </p:spPr>
        <p:txBody>
          <a:bodyPr anchor="t" rtlCol="false" tIns="0" lIns="0" bIns="0" rIns="0">
            <a:spAutoFit/>
          </a:bodyPr>
          <a:lstStyle/>
          <a:p>
            <a:pPr algn="ctr">
              <a:lnSpc>
                <a:spcPts val="10154"/>
              </a:lnSpc>
            </a:pPr>
            <a:r>
              <a:rPr lang="en-US" sz="8462" u="sng">
                <a:solidFill>
                  <a:srgbClr val="051D64"/>
                </a:solidFill>
                <a:latin typeface="Times New Roman Bold"/>
              </a:rPr>
              <a:t>Requête MDX</a:t>
            </a:r>
            <a:r>
              <a:rPr lang="en-US" sz="8462" u="sng">
                <a:solidFill>
                  <a:srgbClr val="051D64"/>
                </a:solidFill>
                <a:latin typeface="Times New Roman Bold"/>
              </a:rPr>
              <a:t> </a:t>
            </a:r>
          </a:p>
        </p:txBody>
      </p:sp>
      <p:sp>
        <p:nvSpPr>
          <p:cNvPr name="Freeform 11" id="11"/>
          <p:cNvSpPr/>
          <p:nvPr/>
        </p:nvSpPr>
        <p:spPr>
          <a:xfrm flipH="false" flipV="false" rot="0">
            <a:off x="643163" y="1576371"/>
            <a:ext cx="16418638" cy="8534528"/>
          </a:xfrm>
          <a:custGeom>
            <a:avLst/>
            <a:gdLst/>
            <a:ahLst/>
            <a:cxnLst/>
            <a:rect r="r" b="b" t="t" l="l"/>
            <a:pathLst>
              <a:path h="8534528" w="16418638">
                <a:moveTo>
                  <a:pt x="0" y="0"/>
                </a:moveTo>
                <a:lnTo>
                  <a:pt x="16418638" y="0"/>
                </a:lnTo>
                <a:lnTo>
                  <a:pt x="16418638" y="8534527"/>
                </a:lnTo>
                <a:lnTo>
                  <a:pt x="0" y="8534527"/>
                </a:lnTo>
                <a:lnTo>
                  <a:pt x="0" y="0"/>
                </a:lnTo>
                <a:close/>
              </a:path>
            </a:pathLst>
          </a:custGeom>
          <a:blipFill>
            <a:blip r:embed="rId9"/>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404143" y="1684882"/>
            <a:ext cx="16558824" cy="8471348"/>
          </a:xfrm>
          <a:custGeom>
            <a:avLst/>
            <a:gdLst/>
            <a:ahLst/>
            <a:cxnLst/>
            <a:rect r="r" b="b" t="t" l="l"/>
            <a:pathLst>
              <a:path h="8471348" w="16558824">
                <a:moveTo>
                  <a:pt x="0" y="0"/>
                </a:moveTo>
                <a:lnTo>
                  <a:pt x="16558824" y="0"/>
                </a:lnTo>
                <a:lnTo>
                  <a:pt x="16558824" y="8471348"/>
                </a:lnTo>
                <a:lnTo>
                  <a:pt x="0" y="8471348"/>
                </a:lnTo>
                <a:lnTo>
                  <a:pt x="0" y="0"/>
                </a:lnTo>
                <a:close/>
              </a:path>
            </a:pathLst>
          </a:custGeom>
          <a:blipFill>
            <a:blip r:embed="rId9"/>
            <a:stretch>
              <a:fillRect l="0" t="0" r="0" b="0"/>
            </a:stretch>
          </a:blipFill>
        </p:spPr>
      </p:sp>
      <p:sp>
        <p:nvSpPr>
          <p:cNvPr name="TextBox 11" id="11"/>
          <p:cNvSpPr txBox="true"/>
          <p:nvPr/>
        </p:nvSpPr>
        <p:spPr>
          <a:xfrm rot="0">
            <a:off x="2986087" y="119079"/>
            <a:ext cx="9695148" cy="1447766"/>
          </a:xfrm>
          <a:prstGeom prst="rect">
            <a:avLst/>
          </a:prstGeom>
        </p:spPr>
        <p:txBody>
          <a:bodyPr anchor="t" rtlCol="false" tIns="0" lIns="0" bIns="0" rIns="0">
            <a:spAutoFit/>
          </a:bodyPr>
          <a:lstStyle/>
          <a:p>
            <a:pPr algn="ctr">
              <a:lnSpc>
                <a:spcPts val="10154"/>
              </a:lnSpc>
            </a:pPr>
            <a:r>
              <a:rPr lang="en-US" sz="8462" u="sng">
                <a:solidFill>
                  <a:srgbClr val="051D64"/>
                </a:solidFill>
                <a:latin typeface="Times New Roman Bold"/>
              </a:rPr>
              <a:t>Requête MDX</a:t>
            </a:r>
            <a:r>
              <a:rPr lang="en-US" sz="8462" u="sng">
                <a:solidFill>
                  <a:srgbClr val="051D64"/>
                </a:solidFill>
                <a:latin typeface="Times New Roman Bold"/>
              </a:rPr>
              <a:t> </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347865" y="2325951"/>
            <a:ext cx="16494981" cy="7771007"/>
          </a:xfrm>
          <a:custGeom>
            <a:avLst/>
            <a:gdLst/>
            <a:ahLst/>
            <a:cxnLst/>
            <a:rect r="r" b="b" t="t" l="l"/>
            <a:pathLst>
              <a:path h="7771007" w="16494981">
                <a:moveTo>
                  <a:pt x="0" y="0"/>
                </a:moveTo>
                <a:lnTo>
                  <a:pt x="16494981" y="0"/>
                </a:lnTo>
                <a:lnTo>
                  <a:pt x="16494981" y="7771007"/>
                </a:lnTo>
                <a:lnTo>
                  <a:pt x="0" y="7771007"/>
                </a:lnTo>
                <a:lnTo>
                  <a:pt x="0" y="0"/>
                </a:lnTo>
                <a:close/>
              </a:path>
            </a:pathLst>
          </a:custGeom>
          <a:blipFill>
            <a:blip r:embed="rId9"/>
            <a:stretch>
              <a:fillRect l="0" t="0" r="0" b="0"/>
            </a:stretch>
          </a:blipFill>
        </p:spPr>
      </p:sp>
      <p:sp>
        <p:nvSpPr>
          <p:cNvPr name="TextBox 11" id="11"/>
          <p:cNvSpPr txBox="true"/>
          <p:nvPr/>
        </p:nvSpPr>
        <p:spPr>
          <a:xfrm rot="0">
            <a:off x="2986087" y="119079"/>
            <a:ext cx="9695148" cy="1447766"/>
          </a:xfrm>
          <a:prstGeom prst="rect">
            <a:avLst/>
          </a:prstGeom>
        </p:spPr>
        <p:txBody>
          <a:bodyPr anchor="t" rtlCol="false" tIns="0" lIns="0" bIns="0" rIns="0">
            <a:spAutoFit/>
          </a:bodyPr>
          <a:lstStyle/>
          <a:p>
            <a:pPr algn="ctr">
              <a:lnSpc>
                <a:spcPts val="10154"/>
              </a:lnSpc>
            </a:pPr>
            <a:r>
              <a:rPr lang="en-US" sz="8462" u="sng">
                <a:solidFill>
                  <a:srgbClr val="051D64"/>
                </a:solidFill>
                <a:latin typeface="Times New Roman Bold"/>
              </a:rPr>
              <a:t>Requête MDX</a:t>
            </a:r>
            <a:r>
              <a:rPr lang="en-US" sz="8462" u="sng">
                <a:solidFill>
                  <a:srgbClr val="051D64"/>
                </a:solidFill>
                <a:latin typeface="Times New Roman Bold"/>
              </a:rPr>
              <a:t> </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700000">
            <a:off x="17697268" y="-673112"/>
            <a:ext cx="16196115" cy="1619611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51D64"/>
            </a:solidFill>
            <a:ln w="95250" cap="sq">
              <a:solidFill>
                <a:srgbClr val="F9B680"/>
              </a:solidFill>
              <a:prstDash val="solid"/>
              <a:miter/>
            </a:ln>
          </p:spPr>
        </p:sp>
        <p:sp>
          <p:nvSpPr>
            <p:cNvPr name="TextBox 4" id="4"/>
            <p:cNvSpPr txBox="true"/>
            <p:nvPr/>
          </p:nvSpPr>
          <p:spPr>
            <a:xfrm>
              <a:off x="0" y="-66675"/>
              <a:ext cx="812800" cy="879475"/>
            </a:xfrm>
            <a:prstGeom prst="rect">
              <a:avLst/>
            </a:prstGeom>
          </p:spPr>
          <p:txBody>
            <a:bodyPr anchor="ctr" rtlCol="false" tIns="50800" lIns="50800" bIns="50800" rIns="50800"/>
            <a:lstStyle/>
            <a:p>
              <a:pPr algn="ctr">
                <a:lnSpc>
                  <a:spcPts val="2999"/>
                </a:lnSpc>
              </a:pPr>
            </a:p>
          </p:txBody>
        </p:sp>
      </p:grpSp>
      <p:sp>
        <p:nvSpPr>
          <p:cNvPr name="Freeform 5" id="5"/>
          <p:cNvSpPr/>
          <p:nvPr/>
        </p:nvSpPr>
        <p:spPr>
          <a:xfrm flipH="false" flipV="false" rot="0">
            <a:off x="9852160" y="-3489050"/>
            <a:ext cx="15277231" cy="8632550"/>
          </a:xfrm>
          <a:custGeom>
            <a:avLst/>
            <a:gdLst/>
            <a:ahLst/>
            <a:cxnLst/>
            <a:rect r="r" b="b" t="t" l="l"/>
            <a:pathLst>
              <a:path h="8632550" w="15277231">
                <a:moveTo>
                  <a:pt x="0" y="0"/>
                </a:moveTo>
                <a:lnTo>
                  <a:pt x="15277231" y="0"/>
                </a:lnTo>
                <a:lnTo>
                  <a:pt x="15277231" y="8632550"/>
                </a:lnTo>
                <a:lnTo>
                  <a:pt x="0" y="86325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838715" y="-1227820"/>
            <a:ext cx="6449285" cy="3553771"/>
            <a:chOff x="0" y="0"/>
            <a:chExt cx="13203823" cy="7275746"/>
          </a:xfrm>
        </p:grpSpPr>
        <p:sp>
          <p:nvSpPr>
            <p:cNvPr name="Freeform 7" id="7"/>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8" id="8"/>
          <p:cNvSpPr/>
          <p:nvPr/>
        </p:nvSpPr>
        <p:spPr>
          <a:xfrm flipH="false" flipV="false" rot="0">
            <a:off x="-7675047" y="-179758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17119" y="-2453762"/>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752190" y="1871042"/>
            <a:ext cx="15686356" cy="8228487"/>
          </a:xfrm>
          <a:custGeom>
            <a:avLst/>
            <a:gdLst/>
            <a:ahLst/>
            <a:cxnLst/>
            <a:rect r="r" b="b" t="t" l="l"/>
            <a:pathLst>
              <a:path h="8228487" w="15686356">
                <a:moveTo>
                  <a:pt x="0" y="0"/>
                </a:moveTo>
                <a:lnTo>
                  <a:pt x="15686356" y="0"/>
                </a:lnTo>
                <a:lnTo>
                  <a:pt x="15686356" y="8228487"/>
                </a:lnTo>
                <a:lnTo>
                  <a:pt x="0" y="8228487"/>
                </a:lnTo>
                <a:lnTo>
                  <a:pt x="0" y="0"/>
                </a:lnTo>
                <a:close/>
              </a:path>
            </a:pathLst>
          </a:custGeom>
          <a:blipFill>
            <a:blip r:embed="rId9"/>
            <a:stretch>
              <a:fillRect l="0" t="0" r="0" b="0"/>
            </a:stretch>
          </a:blipFill>
        </p:spPr>
      </p:sp>
      <p:sp>
        <p:nvSpPr>
          <p:cNvPr name="TextBox 11" id="11"/>
          <p:cNvSpPr txBox="true"/>
          <p:nvPr/>
        </p:nvSpPr>
        <p:spPr>
          <a:xfrm rot="0">
            <a:off x="2986087" y="119079"/>
            <a:ext cx="9695148" cy="1447766"/>
          </a:xfrm>
          <a:prstGeom prst="rect">
            <a:avLst/>
          </a:prstGeom>
        </p:spPr>
        <p:txBody>
          <a:bodyPr anchor="t" rtlCol="false" tIns="0" lIns="0" bIns="0" rIns="0">
            <a:spAutoFit/>
          </a:bodyPr>
          <a:lstStyle/>
          <a:p>
            <a:pPr algn="ctr">
              <a:lnSpc>
                <a:spcPts val="10154"/>
              </a:lnSpc>
            </a:pPr>
            <a:r>
              <a:rPr lang="en-US" sz="8462" u="sng">
                <a:solidFill>
                  <a:srgbClr val="051D64"/>
                </a:solidFill>
                <a:latin typeface="Times New Roman Bold"/>
              </a:rPr>
              <a:t>Requête MDX</a:t>
            </a:r>
            <a:r>
              <a:rPr lang="en-US" sz="8462" u="sng">
                <a:solidFill>
                  <a:srgbClr val="051D64"/>
                </a:solidFill>
                <a:latin typeface="Times New Roman Bold"/>
              </a:rPr>
              <a:t>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6058069" y="-2303668"/>
            <a:ext cx="16821019" cy="9504882"/>
          </a:xfrm>
          <a:custGeom>
            <a:avLst/>
            <a:gdLst/>
            <a:ahLst/>
            <a:cxnLst/>
            <a:rect r="r" b="b" t="t" l="l"/>
            <a:pathLst>
              <a:path h="9504882" w="16821019">
                <a:moveTo>
                  <a:pt x="0" y="0"/>
                </a:moveTo>
                <a:lnTo>
                  <a:pt x="16821018" y="0"/>
                </a:lnTo>
                <a:lnTo>
                  <a:pt x="16821018" y="9504883"/>
                </a:lnTo>
                <a:lnTo>
                  <a:pt x="0" y="95048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385128" y="0"/>
            <a:ext cx="9902867" cy="5456809"/>
            <a:chOff x="0" y="0"/>
            <a:chExt cx="13203823" cy="7275746"/>
          </a:xfrm>
        </p:grpSpPr>
        <p:sp>
          <p:nvSpPr>
            <p:cNvPr name="Freeform 4" id="4"/>
            <p:cNvSpPr/>
            <p:nvPr/>
          </p:nvSpPr>
          <p:spPr>
            <a:xfrm flipH="false" flipV="false" rot="0">
              <a:off x="0" y="0"/>
              <a:ext cx="13203810" cy="7275703"/>
            </a:xfrm>
            <a:custGeom>
              <a:avLst/>
              <a:gdLst/>
              <a:ahLst/>
              <a:cxnLst/>
              <a:rect r="r" b="b" t="t" l="l"/>
              <a:pathLst>
                <a:path h="7275703" w="13203810">
                  <a:moveTo>
                    <a:pt x="0" y="0"/>
                  </a:moveTo>
                  <a:lnTo>
                    <a:pt x="7045198" y="7275703"/>
                  </a:lnTo>
                  <a:lnTo>
                    <a:pt x="13203810" y="7275703"/>
                  </a:lnTo>
                  <a:lnTo>
                    <a:pt x="13203810" y="0"/>
                  </a:lnTo>
                  <a:close/>
                </a:path>
              </a:pathLst>
            </a:custGeom>
            <a:blipFill>
              <a:blip r:embed="rId4"/>
              <a:stretch>
                <a:fillRect l="0" t="-5839" r="0" b="-5839"/>
              </a:stretch>
            </a:blipFill>
          </p:spPr>
        </p:sp>
      </p:grpSp>
      <p:sp>
        <p:nvSpPr>
          <p:cNvPr name="Freeform 5" id="5"/>
          <p:cNvSpPr/>
          <p:nvPr/>
        </p:nvSpPr>
        <p:spPr>
          <a:xfrm flipH="false" flipV="false" rot="0">
            <a:off x="14468579" y="6155838"/>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925227" y="6713549"/>
            <a:ext cx="441761" cy="505615"/>
            <a:chOff x="0" y="0"/>
            <a:chExt cx="589015" cy="674153"/>
          </a:xfrm>
        </p:grpSpPr>
        <p:sp>
          <p:nvSpPr>
            <p:cNvPr name="Freeform 7" id="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8" id="8"/>
          <p:cNvGrpSpPr/>
          <p:nvPr/>
        </p:nvGrpSpPr>
        <p:grpSpPr>
          <a:xfrm rot="0">
            <a:off x="15266446" y="6713549"/>
            <a:ext cx="441761" cy="505615"/>
            <a:chOff x="0" y="0"/>
            <a:chExt cx="589015" cy="674153"/>
          </a:xfrm>
        </p:grpSpPr>
        <p:sp>
          <p:nvSpPr>
            <p:cNvPr name="Freeform 9" id="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0" id="10"/>
          <p:cNvGrpSpPr/>
          <p:nvPr/>
        </p:nvGrpSpPr>
        <p:grpSpPr>
          <a:xfrm rot="0">
            <a:off x="15607663" y="6713549"/>
            <a:ext cx="441761" cy="505615"/>
            <a:chOff x="0" y="0"/>
            <a:chExt cx="589015" cy="674153"/>
          </a:xfrm>
        </p:grpSpPr>
        <p:sp>
          <p:nvSpPr>
            <p:cNvPr name="Freeform 11" id="1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2" id="12"/>
          <p:cNvGrpSpPr/>
          <p:nvPr/>
        </p:nvGrpSpPr>
        <p:grpSpPr>
          <a:xfrm rot="0">
            <a:off x="15948881" y="6713549"/>
            <a:ext cx="441761" cy="505615"/>
            <a:chOff x="0" y="0"/>
            <a:chExt cx="589015" cy="674153"/>
          </a:xfrm>
        </p:grpSpPr>
        <p:sp>
          <p:nvSpPr>
            <p:cNvPr name="Freeform 13" id="13"/>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4" id="14"/>
          <p:cNvGrpSpPr/>
          <p:nvPr/>
        </p:nvGrpSpPr>
        <p:grpSpPr>
          <a:xfrm rot="0">
            <a:off x="16290100" y="6713549"/>
            <a:ext cx="441761" cy="505615"/>
            <a:chOff x="0" y="0"/>
            <a:chExt cx="589015" cy="674153"/>
          </a:xfrm>
        </p:grpSpPr>
        <p:sp>
          <p:nvSpPr>
            <p:cNvPr name="Freeform 15" id="15"/>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6" id="16"/>
          <p:cNvGrpSpPr/>
          <p:nvPr/>
        </p:nvGrpSpPr>
        <p:grpSpPr>
          <a:xfrm rot="0">
            <a:off x="16631318" y="6713549"/>
            <a:ext cx="441761" cy="505615"/>
            <a:chOff x="0" y="0"/>
            <a:chExt cx="589015" cy="674153"/>
          </a:xfrm>
        </p:grpSpPr>
        <p:sp>
          <p:nvSpPr>
            <p:cNvPr name="Freeform 17" id="17"/>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8" id="18"/>
          <p:cNvGrpSpPr/>
          <p:nvPr/>
        </p:nvGrpSpPr>
        <p:grpSpPr>
          <a:xfrm rot="0">
            <a:off x="16972536" y="6713549"/>
            <a:ext cx="441761" cy="505615"/>
            <a:chOff x="0" y="0"/>
            <a:chExt cx="589015" cy="674153"/>
          </a:xfrm>
        </p:grpSpPr>
        <p:sp>
          <p:nvSpPr>
            <p:cNvPr name="Freeform 19" id="19"/>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20" id="20"/>
          <p:cNvGrpSpPr/>
          <p:nvPr/>
        </p:nvGrpSpPr>
        <p:grpSpPr>
          <a:xfrm rot="0">
            <a:off x="17313754" y="6713549"/>
            <a:ext cx="441761" cy="505615"/>
            <a:chOff x="0" y="0"/>
            <a:chExt cx="589015" cy="674153"/>
          </a:xfrm>
        </p:grpSpPr>
        <p:sp>
          <p:nvSpPr>
            <p:cNvPr name="Freeform 21" id="21"/>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sp>
        <p:nvSpPr>
          <p:cNvPr name="Freeform 22" id="22"/>
          <p:cNvSpPr/>
          <p:nvPr/>
        </p:nvSpPr>
        <p:spPr>
          <a:xfrm flipH="false" flipV="false" rot="0">
            <a:off x="16510980" y="7491810"/>
            <a:ext cx="10661134" cy="3482462"/>
          </a:xfrm>
          <a:custGeom>
            <a:avLst/>
            <a:gdLst/>
            <a:ahLst/>
            <a:cxnLst/>
            <a:rect r="r" b="b" t="t" l="l"/>
            <a:pathLst>
              <a:path h="3482462" w="10661134">
                <a:moveTo>
                  <a:pt x="0" y="0"/>
                </a:moveTo>
                <a:lnTo>
                  <a:pt x="10661134" y="0"/>
                </a:lnTo>
                <a:lnTo>
                  <a:pt x="10661134" y="3482462"/>
                </a:lnTo>
                <a:lnTo>
                  <a:pt x="0" y="34824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1957587" y="398049"/>
            <a:ext cx="6427541" cy="1228693"/>
          </a:xfrm>
          <a:prstGeom prst="rect">
            <a:avLst/>
          </a:prstGeom>
        </p:spPr>
        <p:txBody>
          <a:bodyPr anchor="t" rtlCol="false" tIns="0" lIns="0" bIns="0" rIns="0">
            <a:spAutoFit/>
          </a:bodyPr>
          <a:lstStyle/>
          <a:p>
            <a:pPr algn="just">
              <a:lnSpc>
                <a:spcPts val="9718"/>
              </a:lnSpc>
            </a:pPr>
            <a:r>
              <a:rPr lang="en-US" sz="8098">
                <a:solidFill>
                  <a:srgbClr val="051D64"/>
                </a:solidFill>
                <a:latin typeface="Oswald Bold"/>
              </a:rPr>
              <a:t>Conclusion</a:t>
            </a:r>
          </a:p>
        </p:txBody>
      </p:sp>
      <p:sp>
        <p:nvSpPr>
          <p:cNvPr name="TextBox 24" id="24"/>
          <p:cNvSpPr txBox="true"/>
          <p:nvPr/>
        </p:nvSpPr>
        <p:spPr>
          <a:xfrm rot="0">
            <a:off x="512175" y="1880674"/>
            <a:ext cx="10977488" cy="8128974"/>
          </a:xfrm>
          <a:prstGeom prst="rect">
            <a:avLst/>
          </a:prstGeom>
        </p:spPr>
        <p:txBody>
          <a:bodyPr anchor="t" rtlCol="false" tIns="0" lIns="0" bIns="0" rIns="0">
            <a:spAutoFit/>
          </a:bodyPr>
          <a:lstStyle/>
          <a:p>
            <a:pPr algn="l">
              <a:lnSpc>
                <a:spcPts val="6412"/>
              </a:lnSpc>
            </a:pPr>
            <a:r>
              <a:rPr lang="en-US" sz="4058">
                <a:solidFill>
                  <a:srgbClr val="03060B"/>
                </a:solidFill>
                <a:latin typeface="Arial"/>
              </a:rPr>
              <a:t>En conclusion, SSAS demeure un outil essentiel pour l'analyse de données dans de nombreuses organisations. En comprenant ses fonctionnalités, ses avantages et ses limitations, les professionnels de l'informatique et de l'analyse peuvent exploiter pleinement le potentiel de SSAS pour prendre des décisions stratégiques éclairées et obtenir des informations précieuses à partir de leurs données.</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781" r="0" b="-8781"/>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0871436" y="2877775"/>
            <a:ext cx="6387864" cy="3409936"/>
          </a:xfrm>
          <a:prstGeom prst="rect">
            <a:avLst/>
          </a:prstGeom>
        </p:spPr>
        <p:txBody>
          <a:bodyPr anchor="t" rtlCol="false" tIns="0" lIns="0" bIns="0" rIns="0">
            <a:spAutoFit/>
          </a:bodyPr>
          <a:lstStyle/>
          <a:p>
            <a:pPr algn="r">
              <a:lnSpc>
                <a:spcPts val="9118"/>
              </a:lnSpc>
            </a:pPr>
            <a:r>
              <a:rPr lang="en-US" sz="7598">
                <a:solidFill>
                  <a:srgbClr val="051D64"/>
                </a:solidFill>
                <a:latin typeface="Oswald Bold"/>
              </a:rPr>
              <a:t>Archistructure </a:t>
            </a:r>
          </a:p>
          <a:p>
            <a:pPr algn="r">
              <a:lnSpc>
                <a:spcPts val="9118"/>
              </a:lnSpc>
            </a:pPr>
            <a:r>
              <a:rPr lang="en-US" sz="7598">
                <a:solidFill>
                  <a:srgbClr val="051D64"/>
                </a:solidFill>
                <a:latin typeface="Oswald Bold"/>
              </a:rPr>
              <a:t>du SSAS</a:t>
            </a:r>
          </a:p>
          <a:p>
            <a:pPr algn="r">
              <a:lnSpc>
                <a:spcPts val="8639"/>
              </a:lnSpc>
            </a:pP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330795"/>
          </a:xfrm>
          <a:custGeom>
            <a:avLst/>
            <a:gdLst/>
            <a:ahLst/>
            <a:cxnLst/>
            <a:rect r="r" b="b" t="t" l="l"/>
            <a:pathLst>
              <a:path h="3330795" w="18288000">
                <a:moveTo>
                  <a:pt x="0" y="0"/>
                </a:moveTo>
                <a:lnTo>
                  <a:pt x="18288000" y="0"/>
                </a:lnTo>
                <a:lnTo>
                  <a:pt x="18288000" y="3330795"/>
                </a:lnTo>
                <a:lnTo>
                  <a:pt x="0" y="3330795"/>
                </a:lnTo>
                <a:lnTo>
                  <a:pt x="0" y="0"/>
                </a:lnTo>
                <a:close/>
              </a:path>
            </a:pathLst>
          </a:custGeom>
          <a:blipFill>
            <a:blip r:embed="rId2"/>
            <a:stretch>
              <a:fillRect l="0" t="-149533" r="0" b="-116683"/>
            </a:stretch>
          </a:blipFill>
        </p:spPr>
      </p:sp>
      <p:sp>
        <p:nvSpPr>
          <p:cNvPr name="Freeform 3" id="3"/>
          <p:cNvSpPr/>
          <p:nvPr/>
        </p:nvSpPr>
        <p:spPr>
          <a:xfrm flipH="false" flipV="false" rot="0">
            <a:off x="-1609618" y="2672663"/>
            <a:ext cx="5952668" cy="1238880"/>
          </a:xfrm>
          <a:custGeom>
            <a:avLst/>
            <a:gdLst/>
            <a:ahLst/>
            <a:cxnLst/>
            <a:rect r="r" b="b" t="t" l="l"/>
            <a:pathLst>
              <a:path h="1238880" w="5952668">
                <a:moveTo>
                  <a:pt x="0" y="0"/>
                </a:moveTo>
                <a:lnTo>
                  <a:pt x="5952668" y="0"/>
                </a:lnTo>
                <a:lnTo>
                  <a:pt x="5952668" y="1238880"/>
                </a:lnTo>
                <a:lnTo>
                  <a:pt x="0" y="12388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4169" y="2471016"/>
            <a:ext cx="5952668" cy="1238880"/>
          </a:xfrm>
          <a:custGeom>
            <a:avLst/>
            <a:gdLst/>
            <a:ahLst/>
            <a:cxnLst/>
            <a:rect r="r" b="b" t="t" l="l"/>
            <a:pathLst>
              <a:path h="1238880" w="5952668">
                <a:moveTo>
                  <a:pt x="0" y="0"/>
                </a:moveTo>
                <a:lnTo>
                  <a:pt x="5952668" y="0"/>
                </a:lnTo>
                <a:lnTo>
                  <a:pt x="5952668" y="1238880"/>
                </a:lnTo>
                <a:lnTo>
                  <a:pt x="0" y="12388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5111727" y="3564985"/>
            <a:ext cx="441761" cy="505615"/>
            <a:chOff x="0" y="0"/>
            <a:chExt cx="589015" cy="674153"/>
          </a:xfrm>
        </p:grpSpPr>
        <p:sp>
          <p:nvSpPr>
            <p:cNvPr name="Freeform 6" id="6"/>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7" id="7"/>
          <p:cNvGrpSpPr/>
          <p:nvPr/>
        </p:nvGrpSpPr>
        <p:grpSpPr>
          <a:xfrm rot="0">
            <a:off x="15452945" y="3564985"/>
            <a:ext cx="441761" cy="505615"/>
            <a:chOff x="0" y="0"/>
            <a:chExt cx="589015" cy="674153"/>
          </a:xfrm>
        </p:grpSpPr>
        <p:sp>
          <p:nvSpPr>
            <p:cNvPr name="Freeform 8" id="8"/>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9" id="9"/>
          <p:cNvGrpSpPr/>
          <p:nvPr/>
        </p:nvGrpSpPr>
        <p:grpSpPr>
          <a:xfrm rot="0">
            <a:off x="15794164" y="3564985"/>
            <a:ext cx="441761" cy="505615"/>
            <a:chOff x="0" y="0"/>
            <a:chExt cx="589015" cy="674153"/>
          </a:xfrm>
        </p:grpSpPr>
        <p:sp>
          <p:nvSpPr>
            <p:cNvPr name="Freeform 10" id="10"/>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1" id="11"/>
          <p:cNvGrpSpPr/>
          <p:nvPr/>
        </p:nvGrpSpPr>
        <p:grpSpPr>
          <a:xfrm rot="0">
            <a:off x="16135382" y="3564985"/>
            <a:ext cx="441761" cy="505615"/>
            <a:chOff x="0" y="0"/>
            <a:chExt cx="589015" cy="674153"/>
          </a:xfrm>
        </p:grpSpPr>
        <p:sp>
          <p:nvSpPr>
            <p:cNvPr name="Freeform 12" id="12"/>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3" id="13"/>
          <p:cNvGrpSpPr/>
          <p:nvPr/>
        </p:nvGrpSpPr>
        <p:grpSpPr>
          <a:xfrm rot="0">
            <a:off x="16476600" y="3564985"/>
            <a:ext cx="441761" cy="505615"/>
            <a:chOff x="0" y="0"/>
            <a:chExt cx="589015" cy="674153"/>
          </a:xfrm>
        </p:grpSpPr>
        <p:sp>
          <p:nvSpPr>
            <p:cNvPr name="Freeform 14" id="14"/>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5" id="15"/>
          <p:cNvGrpSpPr/>
          <p:nvPr/>
        </p:nvGrpSpPr>
        <p:grpSpPr>
          <a:xfrm rot="0">
            <a:off x="16817818" y="3564985"/>
            <a:ext cx="441761" cy="505615"/>
            <a:chOff x="0" y="0"/>
            <a:chExt cx="589015" cy="674153"/>
          </a:xfrm>
        </p:grpSpPr>
        <p:sp>
          <p:nvSpPr>
            <p:cNvPr name="Freeform 16" id="16"/>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7" id="17"/>
          <p:cNvGrpSpPr/>
          <p:nvPr/>
        </p:nvGrpSpPr>
        <p:grpSpPr>
          <a:xfrm rot="0">
            <a:off x="17159036" y="3564985"/>
            <a:ext cx="441761" cy="505615"/>
            <a:chOff x="0" y="0"/>
            <a:chExt cx="589015" cy="674153"/>
          </a:xfrm>
        </p:grpSpPr>
        <p:sp>
          <p:nvSpPr>
            <p:cNvPr name="Freeform 18" id="18"/>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grpSp>
        <p:nvGrpSpPr>
          <p:cNvPr name="Group 19" id="19"/>
          <p:cNvGrpSpPr/>
          <p:nvPr/>
        </p:nvGrpSpPr>
        <p:grpSpPr>
          <a:xfrm rot="0">
            <a:off x="17500254" y="3564985"/>
            <a:ext cx="441761" cy="505615"/>
            <a:chOff x="0" y="0"/>
            <a:chExt cx="589015" cy="674153"/>
          </a:xfrm>
        </p:grpSpPr>
        <p:sp>
          <p:nvSpPr>
            <p:cNvPr name="Freeform 20" id="20"/>
            <p:cNvSpPr/>
            <p:nvPr/>
          </p:nvSpPr>
          <p:spPr>
            <a:xfrm flipH="false" flipV="false" rot="0">
              <a:off x="10668" y="15621"/>
              <a:ext cx="567690" cy="643001"/>
            </a:xfrm>
            <a:custGeom>
              <a:avLst/>
              <a:gdLst/>
              <a:ahLst/>
              <a:cxnLst/>
              <a:rect r="r" b="b" t="t" l="l"/>
              <a:pathLst>
                <a:path h="643001" w="567690">
                  <a:moveTo>
                    <a:pt x="67564" y="0"/>
                  </a:moveTo>
                  <a:lnTo>
                    <a:pt x="567690" y="585216"/>
                  </a:lnTo>
                  <a:lnTo>
                    <a:pt x="500126" y="643001"/>
                  </a:lnTo>
                  <a:lnTo>
                    <a:pt x="0" y="57658"/>
                  </a:lnTo>
                  <a:close/>
                </a:path>
              </a:pathLst>
            </a:custGeom>
            <a:solidFill>
              <a:srgbClr val="F9B680"/>
            </a:solidFill>
          </p:spPr>
        </p:sp>
      </p:grpSp>
      <p:sp>
        <p:nvSpPr>
          <p:cNvPr name="TextBox 21" id="21"/>
          <p:cNvSpPr txBox="true"/>
          <p:nvPr/>
        </p:nvSpPr>
        <p:spPr>
          <a:xfrm rot="0">
            <a:off x="237202" y="3937250"/>
            <a:ext cx="16801497" cy="6647841"/>
          </a:xfrm>
          <a:prstGeom prst="rect">
            <a:avLst/>
          </a:prstGeom>
        </p:spPr>
        <p:txBody>
          <a:bodyPr anchor="t" rtlCol="false" tIns="0" lIns="0" bIns="0" rIns="0">
            <a:spAutoFit/>
          </a:bodyPr>
          <a:lstStyle/>
          <a:p>
            <a:pPr>
              <a:lnSpc>
                <a:spcPts val="4758"/>
              </a:lnSpc>
            </a:pPr>
            <a:r>
              <a:rPr lang="en-US" sz="3398">
                <a:solidFill>
                  <a:srgbClr val="03060B"/>
                </a:solidFill>
                <a:latin typeface="Times New Roman"/>
              </a:rPr>
              <a:t>l’architecture </a:t>
            </a:r>
            <a:r>
              <a:rPr lang="en-US" sz="3398">
                <a:solidFill>
                  <a:srgbClr val="03060B"/>
                </a:solidFill>
                <a:latin typeface="Times New Roman"/>
              </a:rPr>
              <a:t>des services d'analyse du serveur SQL est basée sur une approche à trois niveaux.  qui consiste en</a:t>
            </a:r>
          </a:p>
          <a:p>
            <a:pPr marL="733839" indent="-366920" lvl="1">
              <a:lnSpc>
                <a:spcPts val="4759"/>
              </a:lnSpc>
              <a:buAutoNum type="arabicPeriod" startAt="1"/>
            </a:pPr>
            <a:r>
              <a:rPr lang="en-US" sz="3398">
                <a:solidFill>
                  <a:srgbClr val="03060B"/>
                </a:solidFill>
                <a:latin typeface="Times New Roman"/>
              </a:rPr>
              <a:t>SGBDR : les données provenant de différentes sources comme Excel, base de données, texte, autres peuvent être extraites à l'aide de </a:t>
            </a:r>
            <a:r>
              <a:rPr lang="en-US" sz="3398" u="sng">
                <a:solidFill>
                  <a:srgbClr val="03060B"/>
                </a:solidFill>
                <a:latin typeface="Times New Roman"/>
                <a:hlinkClick r:id="rId7" tooltip="https://www.guru99.com/fr/best-etl-tools.html"/>
              </a:rPr>
              <a:t>Outil ETL</a:t>
            </a:r>
            <a:r>
              <a:rPr lang="en-US" sz="3398">
                <a:solidFill>
                  <a:srgbClr val="03060B"/>
                </a:solidFill>
                <a:latin typeface="Times New Roman"/>
              </a:rPr>
              <a:t> dans le SGBDR.</a:t>
            </a:r>
          </a:p>
          <a:p>
            <a:pPr marL="733839" indent="-366920" lvl="1">
              <a:lnSpc>
                <a:spcPts val="4758"/>
              </a:lnSpc>
              <a:buAutoNum type="arabicPeriod" startAt="1"/>
            </a:pPr>
            <a:r>
              <a:rPr lang="en-US" sz="3398">
                <a:solidFill>
                  <a:srgbClr val="03060B"/>
                </a:solidFill>
                <a:latin typeface="Times New Roman"/>
              </a:rPr>
              <a:t>SSAS : les données agrégées du SGBDR sont transférées dans des cubes SSAS à l'aide de projets de services d'analyse. Les cubes SSAS créeront une base de données d'analyse, et une fois la base de données d'analyse prête, elle pourra être utilisée à de nombreuses fins.</a:t>
            </a:r>
          </a:p>
          <a:p>
            <a:pPr marL="733839" indent="-366920" lvl="1">
              <a:lnSpc>
                <a:spcPts val="4759"/>
              </a:lnSpc>
              <a:buAutoNum type="arabicPeriod" startAt="1"/>
            </a:pPr>
            <a:r>
              <a:rPr lang="en-US" sz="3398">
                <a:solidFill>
                  <a:srgbClr val="03060B"/>
                </a:solidFill>
                <a:latin typeface="Times New Roman"/>
              </a:rPr>
              <a:t>Client : les clients peuvent accéder aux données à l'aide de tableaux de bord, de cartes de pointage,  etc.</a:t>
            </a:r>
          </a:p>
          <a:p>
            <a:pPr>
              <a:lnSpc>
                <a:spcPts val="475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0" y="0"/>
            <a:ext cx="11960648" cy="10337224"/>
            <a:chOff x="0" y="0"/>
            <a:chExt cx="15947531" cy="13782965"/>
          </a:xfrm>
        </p:grpSpPr>
        <p:sp>
          <p:nvSpPr>
            <p:cNvPr name="Freeform 3" id="3"/>
            <p:cNvSpPr/>
            <p:nvPr/>
          </p:nvSpPr>
          <p:spPr>
            <a:xfrm flipH="false" flipV="false" rot="0">
              <a:off x="0" y="0"/>
              <a:ext cx="15947517" cy="13782929"/>
            </a:xfrm>
            <a:custGeom>
              <a:avLst/>
              <a:gdLst/>
              <a:ahLst/>
              <a:cxnLst/>
              <a:rect r="r" b="b" t="t" l="l"/>
              <a:pathLst>
                <a:path h="13782929" w="15947517">
                  <a:moveTo>
                    <a:pt x="0" y="0"/>
                  </a:moveTo>
                  <a:lnTo>
                    <a:pt x="0" y="13782929"/>
                  </a:lnTo>
                  <a:lnTo>
                    <a:pt x="15947517" y="13782929"/>
                  </a:lnTo>
                  <a:lnTo>
                    <a:pt x="2601341" y="0"/>
                  </a:lnTo>
                  <a:close/>
                </a:path>
              </a:pathLst>
            </a:custGeom>
            <a:blipFill>
              <a:blip r:embed="rId2"/>
              <a:stretch>
                <a:fillRect l="-20221" t="0" r="-20222" b="0"/>
              </a:stretch>
            </a:blipFill>
          </p:spPr>
        </p:sp>
      </p:grpSp>
      <p:grpSp>
        <p:nvGrpSpPr>
          <p:cNvPr name="Group 4" id="4"/>
          <p:cNvGrpSpPr/>
          <p:nvPr/>
        </p:nvGrpSpPr>
        <p:grpSpPr>
          <a:xfrm rot="0">
            <a:off x="2593208" y="0"/>
            <a:ext cx="8696225" cy="4941962"/>
            <a:chOff x="0" y="0"/>
            <a:chExt cx="11594967" cy="6589283"/>
          </a:xfrm>
        </p:grpSpPr>
        <p:sp>
          <p:nvSpPr>
            <p:cNvPr name="Freeform 5" id="5"/>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Freeform 6" id="6"/>
          <p:cNvSpPr/>
          <p:nvPr/>
        </p:nvSpPr>
        <p:spPr>
          <a:xfrm flipH="false" flipV="false" rot="0">
            <a:off x="13146899" y="7254522"/>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039352" y="6948960"/>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419871" y="7242459"/>
            <a:ext cx="1235854" cy="1361992"/>
            <a:chOff x="0" y="0"/>
            <a:chExt cx="1647805" cy="1815989"/>
          </a:xfrm>
        </p:grpSpPr>
        <p:sp>
          <p:nvSpPr>
            <p:cNvPr name="Freeform 9" id="9"/>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0" id="10"/>
          <p:cNvGrpSpPr/>
          <p:nvPr/>
        </p:nvGrpSpPr>
        <p:grpSpPr>
          <a:xfrm rot="0">
            <a:off x="17127693" y="7599457"/>
            <a:ext cx="1235854" cy="1361992"/>
            <a:chOff x="0" y="0"/>
            <a:chExt cx="1647805" cy="1815989"/>
          </a:xfrm>
        </p:grpSpPr>
        <p:sp>
          <p:nvSpPr>
            <p:cNvPr name="Freeform 11" id="11"/>
            <p:cNvSpPr/>
            <p:nvPr/>
          </p:nvSpPr>
          <p:spPr>
            <a:xfrm flipH="false" flipV="false" rot="0">
              <a:off x="16256" y="20955"/>
              <a:ext cx="1615186" cy="1774063"/>
            </a:xfrm>
            <a:custGeom>
              <a:avLst/>
              <a:gdLst/>
              <a:ahLst/>
              <a:cxnLst/>
              <a:rect r="r" b="b" t="t" l="l"/>
              <a:pathLst>
                <a:path h="1774063" w="1615186">
                  <a:moveTo>
                    <a:pt x="94488" y="0"/>
                  </a:moveTo>
                  <a:lnTo>
                    <a:pt x="1615186" y="1689100"/>
                  </a:lnTo>
                  <a:lnTo>
                    <a:pt x="1520825" y="1774063"/>
                  </a:lnTo>
                  <a:lnTo>
                    <a:pt x="0" y="85090"/>
                  </a:lnTo>
                  <a:close/>
                </a:path>
              </a:pathLst>
            </a:custGeom>
            <a:solidFill>
              <a:srgbClr val="F9B680"/>
            </a:solidFill>
          </p:spPr>
        </p:sp>
      </p:grpSp>
      <p:grpSp>
        <p:nvGrpSpPr>
          <p:cNvPr name="Group 12" id="12"/>
          <p:cNvGrpSpPr/>
          <p:nvPr/>
        </p:nvGrpSpPr>
        <p:grpSpPr>
          <a:xfrm rot="0">
            <a:off x="7698284" y="5345046"/>
            <a:ext cx="8696225" cy="4941962"/>
            <a:chOff x="0" y="0"/>
            <a:chExt cx="11594967" cy="6589283"/>
          </a:xfrm>
        </p:grpSpPr>
        <p:sp>
          <p:nvSpPr>
            <p:cNvPr name="Freeform 13" id="13"/>
            <p:cNvSpPr/>
            <p:nvPr/>
          </p:nvSpPr>
          <p:spPr>
            <a:xfrm flipH="false" flipV="false" rot="0">
              <a:off x="0" y="0"/>
              <a:ext cx="11594973" cy="6589268"/>
            </a:xfrm>
            <a:custGeom>
              <a:avLst/>
              <a:gdLst/>
              <a:ahLst/>
              <a:cxnLst/>
              <a:rect r="r" b="b" t="t" l="l"/>
              <a:pathLst>
                <a:path h="6589268" w="11594973">
                  <a:moveTo>
                    <a:pt x="0" y="0"/>
                  </a:moveTo>
                  <a:lnTo>
                    <a:pt x="6380480" y="6589268"/>
                  </a:lnTo>
                  <a:lnTo>
                    <a:pt x="11594973" y="6589268"/>
                  </a:lnTo>
                  <a:lnTo>
                    <a:pt x="5214493" y="0"/>
                  </a:lnTo>
                  <a:close/>
                </a:path>
              </a:pathLst>
            </a:custGeom>
            <a:blipFill>
              <a:blip r:embed="rId3"/>
              <a:stretch>
                <a:fillRect l="0" t="-8704" r="0" b="-8704"/>
              </a:stretch>
            </a:blipFill>
          </p:spPr>
        </p:sp>
      </p:grpSp>
      <p:sp>
        <p:nvSpPr>
          <p:cNvPr name="TextBox 14" id="14"/>
          <p:cNvSpPr txBox="true"/>
          <p:nvPr/>
        </p:nvSpPr>
        <p:spPr>
          <a:xfrm rot="0">
            <a:off x="11289433" y="2943239"/>
            <a:ext cx="6387864" cy="2200261"/>
          </a:xfrm>
          <a:prstGeom prst="rect">
            <a:avLst/>
          </a:prstGeom>
        </p:spPr>
        <p:txBody>
          <a:bodyPr anchor="t" rtlCol="false" tIns="0" lIns="0" bIns="0" rIns="0">
            <a:spAutoFit/>
          </a:bodyPr>
          <a:lstStyle/>
          <a:p>
            <a:pPr algn="r">
              <a:lnSpc>
                <a:spcPts val="8638"/>
              </a:lnSpc>
            </a:pPr>
            <a:r>
              <a:rPr lang="en-US" sz="7199">
                <a:solidFill>
                  <a:srgbClr val="051D64"/>
                </a:solidFill>
                <a:latin typeface="Oswald Bold"/>
              </a:rPr>
              <a:t>Histoire du SSAS</a:t>
            </a:r>
          </a:p>
          <a:p>
            <a:pPr algn="r">
              <a:lnSpc>
                <a:spcPts val="8639"/>
              </a:lnSpc>
            </a:pPr>
          </a:p>
        </p:txBody>
      </p:sp>
      <p:sp>
        <p:nvSpPr>
          <p:cNvPr name="Freeform 15" id="15"/>
          <p:cNvSpPr/>
          <p:nvPr/>
        </p:nvSpPr>
        <p:spPr>
          <a:xfrm flipH="false" flipV="false" rot="0">
            <a:off x="6540126" y="-1801727"/>
            <a:ext cx="7499226" cy="3722217"/>
          </a:xfrm>
          <a:custGeom>
            <a:avLst/>
            <a:gdLst/>
            <a:ahLst/>
            <a:cxnLst/>
            <a:rect r="r" b="b" t="t" l="l"/>
            <a:pathLst>
              <a:path h="3722217" w="7499226">
                <a:moveTo>
                  <a:pt x="0" y="0"/>
                </a:moveTo>
                <a:lnTo>
                  <a:pt x="7499226" y="0"/>
                </a:lnTo>
                <a:lnTo>
                  <a:pt x="7499226" y="3722217"/>
                </a:lnTo>
                <a:lnTo>
                  <a:pt x="0" y="37222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647673" y="-1801727"/>
            <a:ext cx="7499226" cy="4027778"/>
          </a:xfrm>
          <a:custGeom>
            <a:avLst/>
            <a:gdLst/>
            <a:ahLst/>
            <a:cxnLst/>
            <a:rect r="r" b="b" t="t" l="l"/>
            <a:pathLst>
              <a:path h="4027778" w="7499226">
                <a:moveTo>
                  <a:pt x="0" y="0"/>
                </a:moveTo>
                <a:lnTo>
                  <a:pt x="7499226" y="0"/>
                </a:lnTo>
                <a:lnTo>
                  <a:pt x="7499226" y="4027778"/>
                </a:lnTo>
                <a:lnTo>
                  <a:pt x="0" y="40277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8530524" y="570561"/>
            <a:ext cx="1235854" cy="1361992"/>
            <a:chOff x="0" y="0"/>
            <a:chExt cx="1647805" cy="1815989"/>
          </a:xfrm>
        </p:grpSpPr>
        <p:sp>
          <p:nvSpPr>
            <p:cNvPr name="Freeform 18" id="18"/>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grpSp>
        <p:nvGrpSpPr>
          <p:cNvPr name="Group 19" id="19"/>
          <p:cNvGrpSpPr/>
          <p:nvPr/>
        </p:nvGrpSpPr>
        <p:grpSpPr>
          <a:xfrm rot="0">
            <a:off x="8822702" y="213562"/>
            <a:ext cx="1235854" cy="1361992"/>
            <a:chOff x="0" y="0"/>
            <a:chExt cx="1647805" cy="1815989"/>
          </a:xfrm>
        </p:grpSpPr>
        <p:sp>
          <p:nvSpPr>
            <p:cNvPr name="Freeform 20" id="20"/>
            <p:cNvSpPr/>
            <p:nvPr/>
          </p:nvSpPr>
          <p:spPr>
            <a:xfrm flipH="false" flipV="false" rot="0">
              <a:off x="16256" y="20955"/>
              <a:ext cx="1615186" cy="1774063"/>
            </a:xfrm>
            <a:custGeom>
              <a:avLst/>
              <a:gdLst/>
              <a:ahLst/>
              <a:cxnLst/>
              <a:rect r="r" b="b" t="t" l="l"/>
              <a:pathLst>
                <a:path h="1774063" w="1615186">
                  <a:moveTo>
                    <a:pt x="1520825" y="1774063"/>
                  </a:moveTo>
                  <a:lnTo>
                    <a:pt x="0" y="85090"/>
                  </a:lnTo>
                  <a:lnTo>
                    <a:pt x="94488" y="0"/>
                  </a:lnTo>
                  <a:lnTo>
                    <a:pt x="1615186" y="1689100"/>
                  </a:lnTo>
                  <a:close/>
                </a:path>
              </a:pathLst>
            </a:custGeom>
            <a:solidFill>
              <a:srgbClr val="F9B680"/>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0" y="-613258"/>
            <a:ext cx="18288000" cy="3911543"/>
          </a:xfrm>
          <a:custGeom>
            <a:avLst/>
            <a:gdLst/>
            <a:ahLst/>
            <a:cxnLst/>
            <a:rect r="r" b="b" t="t" l="l"/>
            <a:pathLst>
              <a:path h="3911543" w="18288000">
                <a:moveTo>
                  <a:pt x="0" y="0"/>
                </a:moveTo>
                <a:lnTo>
                  <a:pt x="18288000" y="0"/>
                </a:lnTo>
                <a:lnTo>
                  <a:pt x="18288000" y="3911543"/>
                </a:lnTo>
                <a:lnTo>
                  <a:pt x="0" y="3911543"/>
                </a:lnTo>
                <a:lnTo>
                  <a:pt x="0" y="0"/>
                </a:lnTo>
                <a:close/>
              </a:path>
            </a:pathLst>
          </a:custGeom>
          <a:blipFill>
            <a:blip r:embed="rId2"/>
            <a:stretch>
              <a:fillRect l="0" t="-127332" r="0" b="-84512"/>
            </a:stretch>
          </a:blipFill>
        </p:spPr>
      </p:sp>
      <p:sp>
        <p:nvSpPr>
          <p:cNvPr name="Freeform 3" id="3"/>
          <p:cNvSpPr/>
          <p:nvPr/>
        </p:nvSpPr>
        <p:spPr>
          <a:xfrm flipH="false" flipV="false" rot="0">
            <a:off x="-1609618" y="2030829"/>
            <a:ext cx="5952668" cy="1238880"/>
          </a:xfrm>
          <a:custGeom>
            <a:avLst/>
            <a:gdLst/>
            <a:ahLst/>
            <a:cxnLst/>
            <a:rect r="r" b="b" t="t" l="l"/>
            <a:pathLst>
              <a:path h="1238880" w="5952668">
                <a:moveTo>
                  <a:pt x="0" y="0"/>
                </a:moveTo>
                <a:lnTo>
                  <a:pt x="5952668" y="0"/>
                </a:lnTo>
                <a:lnTo>
                  <a:pt x="5952668" y="1238881"/>
                </a:lnTo>
                <a:lnTo>
                  <a:pt x="0" y="12388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04169" y="1992729"/>
            <a:ext cx="5952668" cy="1238880"/>
          </a:xfrm>
          <a:custGeom>
            <a:avLst/>
            <a:gdLst/>
            <a:ahLst/>
            <a:cxnLst/>
            <a:rect r="r" b="b" t="t" l="l"/>
            <a:pathLst>
              <a:path h="1238880" w="5952668">
                <a:moveTo>
                  <a:pt x="0" y="0"/>
                </a:moveTo>
                <a:lnTo>
                  <a:pt x="5952668" y="0"/>
                </a:lnTo>
                <a:lnTo>
                  <a:pt x="5952668" y="1238881"/>
                </a:lnTo>
                <a:lnTo>
                  <a:pt x="0" y="123888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0" y="2839257"/>
            <a:ext cx="17930461" cy="8057541"/>
          </a:xfrm>
          <a:prstGeom prst="rect">
            <a:avLst/>
          </a:prstGeom>
        </p:spPr>
        <p:txBody>
          <a:bodyPr anchor="t" rtlCol="false" tIns="0" lIns="0" bIns="0" rIns="0">
            <a:spAutoFit/>
          </a:bodyPr>
          <a:lstStyle/>
          <a:p>
            <a:pPr>
              <a:lnSpc>
                <a:spcPts val="4898"/>
              </a:lnSpc>
            </a:pPr>
          </a:p>
          <a:p>
            <a:pPr marL="755429" indent="-377714" lvl="1">
              <a:lnSpc>
                <a:spcPts val="4898"/>
              </a:lnSpc>
              <a:buFont typeface="Arial"/>
              <a:buChar char="•"/>
            </a:pPr>
            <a:r>
              <a:rPr lang="en-US" sz="3498">
                <a:solidFill>
                  <a:srgbClr val="03060B"/>
                </a:solidFill>
                <a:latin typeface="Times New Roman"/>
              </a:rPr>
              <a:t>Fonctionnalité MSOLAP incluse pour la première fois dans SQL Server 7.0. Cette technologie était later acheté auprès d'une société appelée Panorama.</a:t>
            </a:r>
          </a:p>
          <a:p>
            <a:pPr marL="755429" indent="-377714" lvl="1">
              <a:lnSpc>
                <a:spcPts val="4898"/>
              </a:lnSpc>
              <a:buFont typeface="Arial"/>
              <a:buChar char="•"/>
            </a:pPr>
            <a:r>
              <a:rPr lang="en-US" sz="3498">
                <a:solidFill>
                  <a:srgbClr val="03060B"/>
                </a:solidFill>
                <a:latin typeface="Times New Roman"/>
              </a:rPr>
              <a:t>Bientôt, il devient le moteur OLAP le plus utilisé car il a été inclus dans SQL Server.</a:t>
            </a:r>
          </a:p>
          <a:p>
            <a:pPr marL="755429" indent="-377714" lvl="1">
              <a:lnSpc>
                <a:spcPts val="4898"/>
              </a:lnSpc>
              <a:buFont typeface="Arial"/>
              <a:buChar char="•"/>
            </a:pPr>
            <a:r>
              <a:rPr lang="en-US" sz="3498">
                <a:solidFill>
                  <a:srgbClr val="03060B"/>
                </a:solidFill>
                <a:latin typeface="Times New Roman"/>
              </a:rPr>
              <a:t>SSAS a été renovaentièrement terminé avec la sortie de </a:t>
            </a:r>
            <a:r>
              <a:rPr lang="en-US" sz="3498" u="sng">
                <a:solidFill>
                  <a:srgbClr val="03060B"/>
                </a:solidFill>
                <a:latin typeface="Times New Roman"/>
                <a:hlinkClick r:id="rId7" tooltip="https://www.guru99.com/fr/ms-sql-server-tutorial.html"/>
              </a:rPr>
              <a:t>Serveur MS-SQL</a:t>
            </a:r>
            <a:r>
              <a:rPr lang="en-US" sz="3498">
                <a:solidFill>
                  <a:srgbClr val="03060B"/>
                </a:solidFill>
                <a:latin typeface="Times New Roman"/>
              </a:rPr>
              <a:t> 2005</a:t>
            </a:r>
          </a:p>
          <a:p>
            <a:pPr marL="755429" indent="-377714" lvl="1">
              <a:lnSpc>
                <a:spcPts val="4898"/>
              </a:lnSpc>
              <a:buFont typeface="Arial"/>
              <a:buChar char="•"/>
            </a:pPr>
            <a:r>
              <a:rPr lang="en-US" sz="3498">
                <a:solidFill>
                  <a:srgbClr val="03060B"/>
                </a:solidFill>
                <a:latin typeface="Times New Roman"/>
              </a:rPr>
              <a:t>Cette dernière version propose également une fonctionnalité pour les « sous-cubes » avec l'instruction Scope. Cela a augmenté la fonctionnalité des cubes SSAS.</a:t>
            </a:r>
          </a:p>
          <a:p>
            <a:pPr marL="755429" indent="-377714" lvl="1">
              <a:lnSpc>
                <a:spcPts val="4898"/>
              </a:lnSpc>
              <a:buFont typeface="Arial"/>
              <a:buChar char="•"/>
            </a:pPr>
            <a:r>
              <a:rPr lang="en-US" sz="3498">
                <a:solidFill>
                  <a:srgbClr val="03060B"/>
                </a:solidFill>
                <a:latin typeface="Times New Roman"/>
              </a:rPr>
              <a:t>Les versions SSAS 2008R2 et 2012 concernent principalement les performances et l'évolutivité des requêtes.</a:t>
            </a:r>
          </a:p>
          <a:p>
            <a:pPr marL="755429" indent="-377714" lvl="1">
              <a:lnSpc>
                <a:spcPts val="4899"/>
              </a:lnSpc>
              <a:buFont typeface="Arial"/>
              <a:buChar char="•"/>
            </a:pPr>
            <a:r>
              <a:rPr lang="en-US" sz="3498">
                <a:solidFill>
                  <a:srgbClr val="03060B"/>
                </a:solidFill>
                <a:latin typeface="Times New Roman"/>
              </a:rPr>
              <a:t>In Microsoft Excel 2010 est venu un complément appelé PowerPivot qui utilise une instance locale du service Analysis avec le nouveau moteur XVelocity qui augmente les performances des requêtes.</a:t>
            </a:r>
          </a:p>
          <a:p>
            <a:pPr>
              <a:lnSpc>
                <a:spcPts val="461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DAGCnH99aG4</dc:identifier>
  <dcterms:modified xsi:type="dcterms:W3CDTF">2011-08-01T06:04:30Z</dcterms:modified>
  <cp:revision>1</cp:revision>
  <dc:title>entrepot de donne 2</dc:title>
</cp:coreProperties>
</file>